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13"/>
  </p:notesMasterIdLst>
  <p:sldIdLst>
    <p:sldId id="264" r:id="rId2"/>
    <p:sldId id="256" r:id="rId3"/>
    <p:sldId id="258" r:id="rId4"/>
    <p:sldId id="259" r:id="rId5"/>
    <p:sldId id="260" r:id="rId6"/>
    <p:sldId id="266" r:id="rId7"/>
    <p:sldId id="267" r:id="rId8"/>
    <p:sldId id="268" r:id="rId9"/>
    <p:sldId id="257" r:id="rId10"/>
    <p:sldId id="261" r:id="rId11"/>
    <p:sldId id="269" r:id="rId12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4F81BD"/>
    <a:srgbClr val="FF9900"/>
    <a:srgbClr val="FF00FF"/>
    <a:srgbClr val="FFFF00"/>
    <a:srgbClr val="FF0000"/>
    <a:srgbClr val="000000"/>
    <a:srgbClr val="CC00FF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34" autoAdjust="0"/>
    <p:restoredTop sz="94417" autoAdjust="0"/>
  </p:normalViewPr>
  <p:slideViewPr>
    <p:cSldViewPr>
      <p:cViewPr>
        <p:scale>
          <a:sx n="113" d="100"/>
          <a:sy n="113" d="100"/>
        </p:scale>
        <p:origin x="-12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3E26B-54C5-4010-9BBF-C6C44256A077}" type="datetimeFigureOut">
              <a:rPr lang="ko-KR" altLang="en-US" smtClean="0"/>
              <a:t>2014-09-30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181FB-9D2B-4A3A-9916-1DE056A7D7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9050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4865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624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3235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894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30552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1338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98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4695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8078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942683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3047337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 descr="sub_je_003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9" descr="logo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61238" y="115888"/>
            <a:ext cx="1603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14"/>
          <p:cNvPicPr>
            <a:picLocks noChangeAspect="1" noChangeArrowheads="1"/>
          </p:cNvPicPr>
          <p:nvPr/>
        </p:nvPicPr>
        <p:blipFill>
          <a:blip r:embed="rId15" cstate="print"/>
          <a:srcRect l="30086" t="859" r="8194"/>
          <a:stretch>
            <a:fillRect/>
          </a:stretch>
        </p:blipFill>
        <p:spPr bwMode="auto">
          <a:xfrm>
            <a:off x="0" y="-14288"/>
            <a:ext cx="9144000" cy="687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6423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화살표 연결선 4"/>
          <p:cNvCxnSpPr/>
          <p:nvPr/>
        </p:nvCxnSpPr>
        <p:spPr>
          <a:xfrm>
            <a:off x="3851920" y="3573016"/>
            <a:ext cx="396044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화살표 연결선 5"/>
          <p:cNvCxnSpPr/>
          <p:nvPr/>
        </p:nvCxnSpPr>
        <p:spPr>
          <a:xfrm flipH="1">
            <a:off x="1835696" y="3573016"/>
            <a:ext cx="2016224" cy="18722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/>
          <p:nvPr/>
        </p:nvCxnSpPr>
        <p:spPr>
          <a:xfrm flipV="1">
            <a:off x="3851920" y="1124744"/>
            <a:ext cx="0" cy="24482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/>
          <p:cNvSpPr/>
          <p:nvPr/>
        </p:nvSpPr>
        <p:spPr>
          <a:xfrm>
            <a:off x="3851919" y="2493017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평행 사변형 19"/>
          <p:cNvSpPr/>
          <p:nvPr/>
        </p:nvSpPr>
        <p:spPr>
          <a:xfrm>
            <a:off x="3305176" y="3573014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평행 사변형 21"/>
          <p:cNvSpPr/>
          <p:nvPr/>
        </p:nvSpPr>
        <p:spPr>
          <a:xfrm>
            <a:off x="3305176" y="2493017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3563888" y="3353341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1/10</a:t>
            </a:r>
            <a:endParaRPr lang="ko-KR" altLang="en-US" sz="700" b="1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ko-KR" altLang="en-US" sz="3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문제</a:t>
            </a:r>
            <a:r>
              <a:rPr lang="en-US" altLang="ko-K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ko-KR" altLang="en-US" sz="3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다음면의 면지수를 구하시오</a:t>
            </a:r>
            <a:endParaRPr lang="ko-KR" altLang="en-US" sz="3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그룹 27"/>
          <p:cNvGrpSpPr/>
          <p:nvPr/>
        </p:nvGrpSpPr>
        <p:grpSpPr>
          <a:xfrm>
            <a:off x="3312037" y="3035052"/>
            <a:ext cx="1620003" cy="936103"/>
            <a:chOff x="2225171" y="3140904"/>
            <a:chExt cx="1620003" cy="936103"/>
          </a:xfrm>
        </p:grpSpPr>
        <p:cxnSp>
          <p:nvCxnSpPr>
            <p:cNvPr id="29" name="직선 연결선 28"/>
            <p:cNvCxnSpPr/>
            <p:nvPr/>
          </p:nvCxnSpPr>
          <p:spPr>
            <a:xfrm flipV="1">
              <a:off x="2765172" y="3140968"/>
              <a:ext cx="1080002" cy="432042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 flipV="1">
              <a:off x="2225171" y="3644965"/>
              <a:ext cx="1080002" cy="432042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flipV="1">
              <a:off x="3309047" y="3140904"/>
              <a:ext cx="534750" cy="503997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flipV="1">
              <a:off x="2234213" y="3573010"/>
              <a:ext cx="534750" cy="503997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4860032" y="2932087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1/2</a:t>
            </a:r>
            <a:endParaRPr lang="ko-KR" altLang="en-US" sz="700" b="1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3314792" y="2997075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1907704" y="532211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96336" y="3596045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51919" y="1150389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891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(004)</a:t>
            </a:r>
            <a:r>
              <a:rPr lang="ko-KR" altLang="en-US" sz="3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를 </a:t>
            </a:r>
            <a:r>
              <a:rPr lang="en-US" altLang="ko-K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(002)</a:t>
            </a:r>
            <a:r>
              <a:rPr lang="ko-KR" altLang="en-US" sz="3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로 표시할 수 없는 이유</a:t>
            </a:r>
            <a:endParaRPr lang="ko-KR" altLang="en-US" sz="3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평행 사변형 2"/>
          <p:cNvSpPr/>
          <p:nvPr/>
        </p:nvSpPr>
        <p:spPr>
          <a:xfrm>
            <a:off x="3314792" y="2726322"/>
            <a:ext cx="1626744" cy="504058"/>
          </a:xfrm>
          <a:prstGeom prst="parallelogram">
            <a:avLst>
              <a:gd name="adj" fmla="val 107673"/>
            </a:avLst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" name="직선 화살표 연결선 3"/>
          <p:cNvCxnSpPr/>
          <p:nvPr/>
        </p:nvCxnSpPr>
        <p:spPr>
          <a:xfrm>
            <a:off x="3851920" y="3573016"/>
            <a:ext cx="396044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화살표 연결선 4"/>
          <p:cNvCxnSpPr/>
          <p:nvPr/>
        </p:nvCxnSpPr>
        <p:spPr>
          <a:xfrm flipH="1">
            <a:off x="1835696" y="3573016"/>
            <a:ext cx="2016224" cy="18722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화살표 연결선 5"/>
          <p:cNvCxnSpPr/>
          <p:nvPr/>
        </p:nvCxnSpPr>
        <p:spPr>
          <a:xfrm flipV="1">
            <a:off x="3851920" y="1124744"/>
            <a:ext cx="0" cy="24482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/>
          <p:cNvSpPr/>
          <p:nvPr/>
        </p:nvSpPr>
        <p:spPr>
          <a:xfrm>
            <a:off x="3851919" y="2493017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평행 사변형 8"/>
          <p:cNvSpPr/>
          <p:nvPr/>
        </p:nvSpPr>
        <p:spPr>
          <a:xfrm>
            <a:off x="3305176" y="3573014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평행 사변형 9"/>
          <p:cNvSpPr/>
          <p:nvPr/>
        </p:nvSpPr>
        <p:spPr>
          <a:xfrm>
            <a:off x="3305176" y="2493017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3314792" y="2997075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3869587" y="2538977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3/4</a:t>
            </a:r>
            <a:endParaRPr lang="ko-KR" altLang="en-US" sz="7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26727" y="1111799"/>
            <a:ext cx="295232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빨간 면의 지수를 구하면</a:t>
            </a:r>
            <a:endParaRPr lang="en-US" altLang="ko-KR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접점</a:t>
            </a:r>
            <a:r>
              <a:rPr lang="en-US" altLang="ko-K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X= ∞ y=</a:t>
            </a:r>
            <a:r>
              <a:rPr lang="en-US" altLang="ko-K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∞ </a:t>
            </a:r>
            <a:r>
              <a:rPr lang="en-US" altLang="ko-K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z=3/4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역수</a:t>
            </a:r>
            <a:r>
              <a:rPr lang="en-US" altLang="ko-K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  0      0    4/3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정수화</a:t>
            </a:r>
            <a:r>
              <a:rPr lang="en-US" altLang="ko-K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0      0     4</a:t>
            </a:r>
          </a:p>
          <a:p>
            <a:pPr>
              <a:lnSpc>
                <a:spcPct val="150000"/>
              </a:lnSpc>
            </a:pPr>
            <a:r>
              <a:rPr lang="ko-KR" altLang="en-US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면지수</a:t>
            </a:r>
            <a:r>
              <a:rPr lang="en-US" altLang="ko-K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(0 0 4)</a:t>
            </a:r>
            <a:endParaRPr lang="ko-KR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오른쪽 화살표 21"/>
          <p:cNvSpPr/>
          <p:nvPr/>
        </p:nvSpPr>
        <p:spPr>
          <a:xfrm rot="20354547">
            <a:off x="4810661" y="1519755"/>
            <a:ext cx="1008112" cy="2880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826727" y="3864409"/>
            <a:ext cx="295232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초록 </a:t>
            </a:r>
            <a:r>
              <a:rPr lang="ko-KR" altLang="en-US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면의 지수를 구하면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접점</a:t>
            </a:r>
            <a:r>
              <a:rPr lang="en-US" altLang="ko-KR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X= ∞ y= ∞ </a:t>
            </a:r>
            <a:r>
              <a:rPr lang="en-US" altLang="ko-KR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z=1/2</a:t>
            </a:r>
            <a:endParaRPr lang="en-US" altLang="ko-KR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역수</a:t>
            </a:r>
            <a:r>
              <a:rPr lang="en-US" altLang="ko-KR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  0      0    </a:t>
            </a:r>
            <a:r>
              <a:rPr lang="en-US" altLang="ko-KR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altLang="ko-KR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정수화</a:t>
            </a:r>
            <a:r>
              <a:rPr lang="en-US" altLang="ko-KR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0      0     </a:t>
            </a:r>
            <a:r>
              <a:rPr lang="en-US" altLang="ko-KR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altLang="ko-KR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altLang="en-US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면지수</a:t>
            </a:r>
            <a:r>
              <a:rPr lang="en-US" altLang="ko-KR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(0 0 </a:t>
            </a:r>
            <a:r>
              <a:rPr lang="en-US" altLang="ko-KR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endParaRPr lang="en-US" altLang="ko-KR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오른쪽 화살표 24"/>
          <p:cNvSpPr/>
          <p:nvPr/>
        </p:nvSpPr>
        <p:spPr>
          <a:xfrm rot="3457593">
            <a:off x="4734907" y="4116882"/>
            <a:ext cx="1008112" cy="288032"/>
          </a:xfrm>
          <a:prstGeom prst="rightArrow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평행 사변형 25"/>
          <p:cNvSpPr/>
          <p:nvPr/>
        </p:nvSpPr>
        <p:spPr>
          <a:xfrm>
            <a:off x="3314792" y="3068960"/>
            <a:ext cx="1626744" cy="504058"/>
          </a:xfrm>
          <a:prstGeom prst="parallelogram">
            <a:avLst>
              <a:gd name="adj" fmla="val 107673"/>
            </a:avLst>
          </a:prstGeom>
          <a:noFill/>
          <a:ln w="6350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3595083" y="2965315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1/2</a:t>
            </a:r>
            <a:endParaRPr lang="ko-KR" altLang="en-US" sz="700" b="1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617775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그러나 초록색 면 </a:t>
            </a:r>
            <a:r>
              <a:rPr lang="en-US" altLang="ko-KR" dirty="0" smtClean="0">
                <a:solidFill>
                  <a:srgbClr val="FF0000"/>
                </a:solidFill>
              </a:rPr>
              <a:t>(002)</a:t>
            </a:r>
            <a:r>
              <a:rPr lang="ko-KR" altLang="en-US" smtClean="0">
                <a:solidFill>
                  <a:srgbClr val="FF0000"/>
                </a:solidFill>
              </a:rPr>
              <a:t>는 어떠한 </a:t>
            </a:r>
            <a:r>
              <a:rPr lang="en-US" altLang="ko-KR" dirty="0" smtClean="0">
                <a:solidFill>
                  <a:srgbClr val="FF0000"/>
                </a:solidFill>
              </a:rPr>
              <a:t>symmetry</a:t>
            </a:r>
            <a:r>
              <a:rPr lang="ko-KR" altLang="en-US" smtClean="0">
                <a:solidFill>
                  <a:srgbClr val="FF0000"/>
                </a:solidFill>
              </a:rPr>
              <a:t>에 의해서도 </a:t>
            </a:r>
            <a:r>
              <a:rPr lang="en-US" altLang="ko-KR" dirty="0" smtClean="0">
                <a:solidFill>
                  <a:srgbClr val="FF0000"/>
                </a:solidFill>
              </a:rPr>
              <a:t>(004)</a:t>
            </a:r>
            <a:r>
              <a:rPr lang="ko-KR" altLang="en-US" smtClean="0">
                <a:solidFill>
                  <a:srgbClr val="FF0000"/>
                </a:solidFill>
              </a:rPr>
              <a:t>와 겹쳐지지 않는다</a:t>
            </a:r>
            <a:r>
              <a:rPr lang="en-US" altLang="ko-KR" dirty="0" smtClean="0">
                <a:solidFill>
                  <a:srgbClr val="FF0000"/>
                </a:solidFill>
              </a:rPr>
              <a:t>. </a:t>
            </a:r>
          </a:p>
          <a:p>
            <a:r>
              <a:rPr lang="ko-KR" altLang="en-US" dirty="0" smtClean="0">
                <a:solidFill>
                  <a:srgbClr val="FF0000"/>
                </a:solidFill>
              </a:rPr>
              <a:t>따라서 다른 면이며 </a:t>
            </a:r>
            <a:r>
              <a:rPr lang="ko-KR" altLang="en-US" dirty="0" err="1" smtClean="0">
                <a:solidFill>
                  <a:srgbClr val="FF0000"/>
                </a:solidFill>
              </a:rPr>
              <a:t>면지수를</a:t>
            </a:r>
            <a:r>
              <a:rPr lang="ko-KR" altLang="en-US" dirty="0" smtClean="0">
                <a:solidFill>
                  <a:srgbClr val="FF0000"/>
                </a:solidFill>
              </a:rPr>
              <a:t> 구하더라도 </a:t>
            </a:r>
            <a:r>
              <a:rPr lang="en-US" altLang="ko-KR" dirty="0" smtClean="0">
                <a:solidFill>
                  <a:srgbClr val="FF0000"/>
                </a:solidFill>
              </a:rPr>
              <a:t>(002)</a:t>
            </a:r>
            <a:r>
              <a:rPr lang="ko-KR" altLang="en-US" smtClean="0">
                <a:solidFill>
                  <a:srgbClr val="FF0000"/>
                </a:solidFill>
              </a:rPr>
              <a:t>가</a:t>
            </a:r>
            <a:r>
              <a:rPr lang="en-US" altLang="ko-KR" dirty="0">
                <a:solidFill>
                  <a:srgbClr val="FF0000"/>
                </a:solidFill>
              </a:rPr>
              <a:t> </a:t>
            </a:r>
            <a:r>
              <a:rPr lang="ko-KR" altLang="en-US" smtClean="0">
                <a:solidFill>
                  <a:srgbClr val="FF0000"/>
                </a:solidFill>
              </a:rPr>
              <a:t>나온다</a:t>
            </a:r>
            <a:r>
              <a:rPr lang="en-US" altLang="ko-KR" dirty="0" smtClean="0">
                <a:solidFill>
                  <a:srgbClr val="FF0000"/>
                </a:solidFill>
              </a:rPr>
              <a:t>.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07704" y="532211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596336" y="3596045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51919" y="1150389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418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(002)</a:t>
            </a:r>
            <a:r>
              <a:rPr lang="ko-KR" altLang="en-US" sz="3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와 </a:t>
            </a:r>
            <a:r>
              <a:rPr lang="en-US" altLang="ko-K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(00-2)</a:t>
            </a:r>
            <a:endParaRPr lang="ko-KR" altLang="en-US" sz="3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평행 사변형 2"/>
          <p:cNvSpPr/>
          <p:nvPr/>
        </p:nvSpPr>
        <p:spPr>
          <a:xfrm>
            <a:off x="3314792" y="2726322"/>
            <a:ext cx="1626744" cy="504058"/>
          </a:xfrm>
          <a:prstGeom prst="parallelogram">
            <a:avLst>
              <a:gd name="adj" fmla="val 107673"/>
            </a:avLst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" name="직선 화살표 연결선 3"/>
          <p:cNvCxnSpPr/>
          <p:nvPr/>
        </p:nvCxnSpPr>
        <p:spPr>
          <a:xfrm>
            <a:off x="3851920" y="3573016"/>
            <a:ext cx="396044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화살표 연결선 4"/>
          <p:cNvCxnSpPr/>
          <p:nvPr/>
        </p:nvCxnSpPr>
        <p:spPr>
          <a:xfrm flipH="1">
            <a:off x="1835696" y="3573016"/>
            <a:ext cx="2016224" cy="18722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화살표 연결선 5"/>
          <p:cNvCxnSpPr/>
          <p:nvPr/>
        </p:nvCxnSpPr>
        <p:spPr>
          <a:xfrm flipV="1">
            <a:off x="3851920" y="1124744"/>
            <a:ext cx="0" cy="24482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/>
          <p:cNvSpPr/>
          <p:nvPr/>
        </p:nvSpPr>
        <p:spPr>
          <a:xfrm>
            <a:off x="3851919" y="2493017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평행 사변형 8"/>
          <p:cNvSpPr/>
          <p:nvPr/>
        </p:nvSpPr>
        <p:spPr>
          <a:xfrm>
            <a:off x="3305176" y="3573014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평행 사변형 9"/>
          <p:cNvSpPr/>
          <p:nvPr/>
        </p:nvSpPr>
        <p:spPr>
          <a:xfrm>
            <a:off x="3305176" y="2493017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3314792" y="2997075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3869587" y="2538977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-1/4</a:t>
            </a:r>
            <a:endParaRPr lang="ko-KR" altLang="en-US" sz="7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26727" y="1111799"/>
            <a:ext cx="2952328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면에서 가장 가까운 원점을 기준으로 구할 때</a:t>
            </a:r>
            <a:endParaRPr lang="en-US" altLang="ko-KR" sz="11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접점</a:t>
            </a:r>
            <a:r>
              <a:rPr lang="en-US" altLang="ko-KR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X= ∞ y=</a:t>
            </a:r>
            <a:r>
              <a:rPr lang="en-US" altLang="ko-KR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∞ </a:t>
            </a:r>
            <a:r>
              <a:rPr lang="en-US" altLang="ko-KR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z=-1/4</a:t>
            </a:r>
          </a:p>
          <a:p>
            <a:pPr>
              <a:lnSpc>
                <a:spcPct val="150000"/>
              </a:lnSpc>
            </a:pPr>
            <a:r>
              <a:rPr lang="ko-KR" altLang="en-US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역수</a:t>
            </a:r>
            <a:r>
              <a:rPr lang="en-US" altLang="ko-KR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  0      0    -4</a:t>
            </a:r>
          </a:p>
          <a:p>
            <a:pPr>
              <a:lnSpc>
                <a:spcPct val="150000"/>
              </a:lnSpc>
            </a:pPr>
            <a:r>
              <a:rPr lang="ko-KR" altLang="en-US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정수화</a:t>
            </a:r>
            <a:r>
              <a:rPr lang="en-US" altLang="ko-KR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0      0     -4</a:t>
            </a:r>
          </a:p>
          <a:p>
            <a:pPr>
              <a:lnSpc>
                <a:spcPct val="150000"/>
              </a:lnSpc>
            </a:pPr>
            <a:r>
              <a:rPr lang="ko-KR" altLang="en-US" sz="11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면지수</a:t>
            </a:r>
            <a:r>
              <a:rPr lang="en-US" altLang="ko-KR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(0 0 -4)</a:t>
            </a:r>
            <a:endParaRPr lang="ko-KR" altLang="en-U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오른쪽 화살표 21"/>
          <p:cNvSpPr/>
          <p:nvPr/>
        </p:nvSpPr>
        <p:spPr>
          <a:xfrm rot="20354547">
            <a:off x="4810661" y="1519755"/>
            <a:ext cx="1008112" cy="2880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826727" y="3573016"/>
            <a:ext cx="2952328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면에서 가장 가까운 원점을 기준으로 </a:t>
            </a:r>
            <a:r>
              <a:rPr lang="ko-KR" altLang="en-US" sz="11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구할 때</a:t>
            </a:r>
            <a:endParaRPr lang="en-US" altLang="ko-KR" sz="1100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접점</a:t>
            </a:r>
            <a:r>
              <a:rPr lang="en-US" altLang="ko-KR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X= ∞ y= ∞ </a:t>
            </a:r>
            <a:r>
              <a:rPr lang="en-US" altLang="ko-KR" sz="11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z=1/4</a:t>
            </a:r>
            <a:endParaRPr lang="en-US" altLang="ko-KR" sz="11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역수</a:t>
            </a:r>
            <a:r>
              <a:rPr lang="en-US" altLang="ko-KR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  0      0    </a:t>
            </a:r>
            <a:r>
              <a:rPr lang="en-US" altLang="ko-KR" sz="11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altLang="ko-KR" sz="11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정수화</a:t>
            </a:r>
            <a:r>
              <a:rPr lang="en-US" altLang="ko-KR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0      0    </a:t>
            </a:r>
            <a:r>
              <a:rPr lang="en-US" altLang="ko-KR" sz="11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altLang="ko-KR" sz="11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면지수</a:t>
            </a:r>
            <a:r>
              <a:rPr lang="en-US" altLang="ko-KR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(0 0 </a:t>
            </a:r>
            <a:r>
              <a:rPr lang="en-US" altLang="ko-KR" sz="11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ko-KR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5" name="오른쪽 화살표 24"/>
          <p:cNvSpPr/>
          <p:nvPr/>
        </p:nvSpPr>
        <p:spPr>
          <a:xfrm rot="1924313">
            <a:off x="4759817" y="3987803"/>
            <a:ext cx="1008112" cy="288032"/>
          </a:xfrm>
          <a:prstGeom prst="right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평행 사변형 25"/>
          <p:cNvSpPr/>
          <p:nvPr/>
        </p:nvSpPr>
        <p:spPr>
          <a:xfrm>
            <a:off x="3314792" y="3327001"/>
            <a:ext cx="1626744" cy="504058"/>
          </a:xfrm>
          <a:prstGeom prst="parallelogram">
            <a:avLst>
              <a:gd name="adj" fmla="val 107673"/>
            </a:avLst>
          </a:prstGeom>
          <a:noFill/>
          <a:ln w="63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3563888" y="3267828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1/4</a:t>
            </a:r>
            <a:endParaRPr lang="ko-KR" altLang="en-US" sz="700" b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551723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Unit cell</a:t>
            </a:r>
            <a:r>
              <a:rPr lang="ko-KR" altLang="en-US" dirty="0" smtClean="0">
                <a:solidFill>
                  <a:srgbClr val="FF0000"/>
                </a:solidFill>
              </a:rPr>
              <a:t>은 기본적인 </a:t>
            </a:r>
            <a:r>
              <a:rPr lang="en-US" altLang="ko-KR" dirty="0" smtClean="0">
                <a:solidFill>
                  <a:srgbClr val="FF0000"/>
                </a:solidFill>
              </a:rPr>
              <a:t>translation symmetry</a:t>
            </a:r>
            <a:r>
              <a:rPr lang="ko-KR" altLang="en-US" dirty="0" smtClean="0">
                <a:solidFill>
                  <a:srgbClr val="FF0000"/>
                </a:solidFill>
              </a:rPr>
              <a:t>만을 보장하며 다른 </a:t>
            </a:r>
            <a:r>
              <a:rPr lang="en-US" altLang="ko-KR" dirty="0" smtClean="0">
                <a:solidFill>
                  <a:srgbClr val="FF0000"/>
                </a:solidFill>
              </a:rPr>
              <a:t>symmetry</a:t>
            </a:r>
            <a:r>
              <a:rPr lang="ko-KR" altLang="en-US" dirty="0" smtClean="0">
                <a:solidFill>
                  <a:srgbClr val="FF0000"/>
                </a:solidFill>
              </a:rPr>
              <a:t>는 </a:t>
            </a:r>
            <a:r>
              <a:rPr lang="ko-KR" altLang="en-US" dirty="0" smtClean="0">
                <a:solidFill>
                  <a:srgbClr val="FF0000"/>
                </a:solidFill>
              </a:rPr>
              <a:t>알 수 없다</a:t>
            </a:r>
            <a:r>
              <a:rPr lang="en-US" altLang="ko-KR" dirty="0" smtClean="0">
                <a:solidFill>
                  <a:srgbClr val="FF0000"/>
                </a:solidFill>
              </a:rPr>
              <a:t>. </a:t>
            </a:r>
            <a:r>
              <a:rPr lang="ko-KR" altLang="en-US" dirty="0" smtClean="0">
                <a:solidFill>
                  <a:srgbClr val="FF0000"/>
                </a:solidFill>
              </a:rPr>
              <a:t>따라서 엄밀하게 빨간색 면은 </a:t>
            </a:r>
            <a:r>
              <a:rPr lang="en-US" altLang="ko-KR" smtClean="0">
                <a:solidFill>
                  <a:srgbClr val="FF0000"/>
                </a:solidFill>
              </a:rPr>
              <a:t>(</a:t>
            </a:r>
            <a:r>
              <a:rPr lang="en-US" altLang="ko-KR" smtClean="0">
                <a:solidFill>
                  <a:srgbClr val="FF0000"/>
                </a:solidFill>
              </a:rPr>
              <a:t>00-4</a:t>
            </a:r>
            <a:r>
              <a:rPr lang="en-US" altLang="ko-KR" dirty="0" smtClean="0">
                <a:solidFill>
                  <a:srgbClr val="FF0000"/>
                </a:solidFill>
              </a:rPr>
              <a:t>)</a:t>
            </a:r>
            <a:r>
              <a:rPr lang="ko-KR" altLang="en-US" dirty="0" smtClean="0">
                <a:solidFill>
                  <a:srgbClr val="FF0000"/>
                </a:solidFill>
              </a:rPr>
              <a:t>로 정의하는 것이 옳다</a:t>
            </a:r>
            <a:r>
              <a:rPr lang="en-US" altLang="ko-KR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07704" y="532211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596336" y="3596045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51919" y="1150389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397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평행 사변형 24"/>
          <p:cNvSpPr/>
          <p:nvPr/>
        </p:nvSpPr>
        <p:spPr>
          <a:xfrm>
            <a:off x="2225174" y="3573013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" name="직선 화살표 연결선 4"/>
          <p:cNvCxnSpPr/>
          <p:nvPr/>
        </p:nvCxnSpPr>
        <p:spPr>
          <a:xfrm>
            <a:off x="3851920" y="3573016"/>
            <a:ext cx="396044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화살표 연결선 5"/>
          <p:cNvCxnSpPr/>
          <p:nvPr/>
        </p:nvCxnSpPr>
        <p:spPr>
          <a:xfrm flipH="1">
            <a:off x="1835696" y="3573016"/>
            <a:ext cx="2016224" cy="18722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/>
          <p:nvPr/>
        </p:nvCxnSpPr>
        <p:spPr>
          <a:xfrm flipV="1">
            <a:off x="3851920" y="1124744"/>
            <a:ext cx="0" cy="24482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flipH="1">
            <a:off x="971600" y="3573016"/>
            <a:ext cx="2880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/>
          <p:cNvSpPr/>
          <p:nvPr/>
        </p:nvSpPr>
        <p:spPr>
          <a:xfrm>
            <a:off x="3851919" y="2493017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평행 사변형 19"/>
          <p:cNvSpPr/>
          <p:nvPr/>
        </p:nvSpPr>
        <p:spPr>
          <a:xfrm>
            <a:off x="3305176" y="3573014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평행 사변형 21"/>
          <p:cNvSpPr/>
          <p:nvPr/>
        </p:nvSpPr>
        <p:spPr>
          <a:xfrm>
            <a:off x="3305176" y="2493017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>
            <a:off x="2765176" y="2493017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평행 사변형 23"/>
          <p:cNvSpPr/>
          <p:nvPr/>
        </p:nvSpPr>
        <p:spPr>
          <a:xfrm>
            <a:off x="2225174" y="2493017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TextBox 39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ko-KR" altLang="en-US" sz="3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풀이</a:t>
            </a:r>
            <a:endParaRPr lang="ko-KR" altLang="en-US" sz="3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그룹 27"/>
          <p:cNvGrpSpPr/>
          <p:nvPr/>
        </p:nvGrpSpPr>
        <p:grpSpPr>
          <a:xfrm>
            <a:off x="3312037" y="3035052"/>
            <a:ext cx="1620003" cy="936103"/>
            <a:chOff x="2225171" y="3140904"/>
            <a:chExt cx="1620003" cy="936103"/>
          </a:xfrm>
        </p:grpSpPr>
        <p:cxnSp>
          <p:nvCxnSpPr>
            <p:cNvPr id="29" name="직선 연결선 28"/>
            <p:cNvCxnSpPr/>
            <p:nvPr/>
          </p:nvCxnSpPr>
          <p:spPr>
            <a:xfrm flipV="1">
              <a:off x="2765172" y="3140968"/>
              <a:ext cx="1080002" cy="432042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 flipV="1">
              <a:off x="2225171" y="3644965"/>
              <a:ext cx="1080002" cy="432042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flipV="1">
              <a:off x="3309047" y="3140904"/>
              <a:ext cx="534750" cy="503997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flipV="1">
              <a:off x="2234213" y="3573010"/>
              <a:ext cx="534750" cy="503997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4860032" y="2932087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1/2</a:t>
            </a:r>
            <a:endParaRPr lang="ko-KR" altLang="en-US" sz="700" b="1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907704" y="532211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596336" y="3596045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51919" y="1150389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직선 연결선 47"/>
          <p:cNvCxnSpPr/>
          <p:nvPr/>
        </p:nvCxnSpPr>
        <p:spPr>
          <a:xfrm flipV="1">
            <a:off x="3071826" y="3566343"/>
            <a:ext cx="534750" cy="503997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 flipV="1">
            <a:off x="3313631" y="3467128"/>
            <a:ext cx="534750" cy="503997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/>
          <p:cNvCxnSpPr/>
          <p:nvPr/>
        </p:nvCxnSpPr>
        <p:spPr>
          <a:xfrm flipH="1">
            <a:off x="3062288" y="3971155"/>
            <a:ext cx="246760" cy="100783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 flipH="1">
            <a:off x="3604691" y="3467590"/>
            <a:ext cx="246760" cy="100783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/>
          <p:cNvSpPr/>
          <p:nvPr/>
        </p:nvSpPr>
        <p:spPr>
          <a:xfrm>
            <a:off x="3314792" y="2997075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2225172" y="2997071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TextBox 52"/>
          <p:cNvSpPr txBox="1"/>
          <p:nvPr/>
        </p:nvSpPr>
        <p:spPr>
          <a:xfrm>
            <a:off x="3423708" y="3400980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1/4</a:t>
            </a:r>
            <a:endParaRPr lang="ko-KR" altLang="en-US" sz="700" b="1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75150" y="3330227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1/10</a:t>
            </a:r>
            <a:endParaRPr lang="ko-KR" altLang="en-US" sz="700" b="1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148064" y="4581128"/>
            <a:ext cx="367240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각 축과의 접점을 찾기 위해 연장</a:t>
            </a:r>
            <a:endParaRPr lang="en-US" altLang="ko-KR" dirty="0" smtClean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접점</a:t>
            </a:r>
            <a:r>
              <a:rPr lang="en-US" altLang="ko-KR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X= ∞ y=-1/4 z=1/10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역수</a:t>
            </a:r>
            <a:r>
              <a:rPr lang="en-US" altLang="ko-KR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  0      -4    10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정수화</a:t>
            </a:r>
            <a:r>
              <a:rPr lang="en-US" altLang="ko-KR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0      -4    10</a:t>
            </a:r>
          </a:p>
          <a:p>
            <a:pPr>
              <a:lnSpc>
                <a:spcPct val="150000"/>
              </a:lnSpc>
            </a:pPr>
            <a:r>
              <a:rPr lang="ko-KR" altLang="en-US" dirty="0" err="1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면지수</a:t>
            </a:r>
            <a:r>
              <a:rPr lang="en-US" altLang="ko-KR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(0 -4 10)</a:t>
            </a:r>
            <a:endParaRPr lang="ko-KR" altLang="en-US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오른쪽 화살표 54"/>
          <p:cNvSpPr/>
          <p:nvPr/>
        </p:nvSpPr>
        <p:spPr>
          <a:xfrm rot="2454462">
            <a:off x="4065510" y="4446036"/>
            <a:ext cx="1008112" cy="288032"/>
          </a:xfrm>
          <a:prstGeom prst="rightArrow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9376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평행 사변형 24"/>
          <p:cNvSpPr/>
          <p:nvPr/>
        </p:nvSpPr>
        <p:spPr>
          <a:xfrm>
            <a:off x="2225174" y="3573013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" name="직선 화살표 연결선 4"/>
          <p:cNvCxnSpPr/>
          <p:nvPr/>
        </p:nvCxnSpPr>
        <p:spPr>
          <a:xfrm>
            <a:off x="3851920" y="3573016"/>
            <a:ext cx="396044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화살표 연결선 5"/>
          <p:cNvCxnSpPr/>
          <p:nvPr/>
        </p:nvCxnSpPr>
        <p:spPr>
          <a:xfrm flipH="1">
            <a:off x="1835696" y="3573016"/>
            <a:ext cx="2016224" cy="18722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/>
          <p:nvPr/>
        </p:nvCxnSpPr>
        <p:spPr>
          <a:xfrm flipV="1">
            <a:off x="3851920" y="1124744"/>
            <a:ext cx="0" cy="24482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flipH="1">
            <a:off x="971600" y="3573016"/>
            <a:ext cx="2880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/>
          <p:cNvSpPr/>
          <p:nvPr/>
        </p:nvSpPr>
        <p:spPr>
          <a:xfrm>
            <a:off x="3851919" y="2493017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평행 사변형 19"/>
          <p:cNvSpPr/>
          <p:nvPr/>
        </p:nvSpPr>
        <p:spPr>
          <a:xfrm>
            <a:off x="3305176" y="3573014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평행 사변형 21"/>
          <p:cNvSpPr/>
          <p:nvPr/>
        </p:nvSpPr>
        <p:spPr>
          <a:xfrm>
            <a:off x="3305176" y="2493017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>
            <a:off x="2765176" y="2493017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평행 사변형 23"/>
          <p:cNvSpPr/>
          <p:nvPr/>
        </p:nvSpPr>
        <p:spPr>
          <a:xfrm>
            <a:off x="2225174" y="2493017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5364088" y="1196752"/>
            <a:ext cx="29523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면지수</a:t>
            </a:r>
            <a:r>
              <a:rPr lang="en-US" altLang="ko-KR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(0 -2 5</a:t>
            </a:r>
            <a:r>
              <a:rPr lang="en-US" altLang="ko-KR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정수</a:t>
            </a:r>
            <a:r>
              <a:rPr lang="en-US" altLang="ko-KR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altLang="ko-KR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     -2      5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역수</a:t>
            </a:r>
            <a:r>
              <a:rPr lang="en-US" altLang="ko-KR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∞      </a:t>
            </a:r>
            <a:r>
              <a:rPr lang="en-US" altLang="ko-KR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ko-KR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1/2    1/5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접점</a:t>
            </a:r>
            <a:r>
              <a:rPr lang="en-US" altLang="ko-KR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X= ∞ y=-1/2 z=1/5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ko-KR" altLang="en-US"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왜 </a:t>
            </a:r>
            <a:r>
              <a:rPr lang="en-US" altLang="ko-KR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(0 -2 5) </a:t>
            </a:r>
            <a:r>
              <a:rPr lang="ko-KR" altLang="en-US"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면이 아닌가</a:t>
            </a:r>
            <a:r>
              <a:rPr lang="en-US" altLang="ko-KR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ko-KR" altLang="en-US" sz="3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2765172" y="3355882"/>
            <a:ext cx="1082685" cy="721189"/>
            <a:chOff x="2765172" y="3355882"/>
            <a:chExt cx="1082685" cy="721189"/>
          </a:xfrm>
        </p:grpSpPr>
        <p:cxnSp>
          <p:nvCxnSpPr>
            <p:cNvPr id="28" name="직선 연결선 27"/>
            <p:cNvCxnSpPr/>
            <p:nvPr/>
          </p:nvCxnSpPr>
          <p:spPr>
            <a:xfrm flipV="1">
              <a:off x="3313107" y="3356989"/>
              <a:ext cx="534750" cy="503997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 flipV="1">
              <a:off x="2767554" y="3570847"/>
              <a:ext cx="534750" cy="503997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>
              <a:endCxn id="27" idx="2"/>
            </p:cNvCxnSpPr>
            <p:nvPr/>
          </p:nvCxnSpPr>
          <p:spPr>
            <a:xfrm flipH="1">
              <a:off x="2765172" y="3858611"/>
              <a:ext cx="547936" cy="218460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flipH="1">
              <a:off x="3295650" y="3355882"/>
              <a:ext cx="549334" cy="220756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직사각형 25"/>
          <p:cNvSpPr/>
          <p:nvPr/>
        </p:nvSpPr>
        <p:spPr>
          <a:xfrm>
            <a:off x="3314792" y="2997075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2225172" y="2997071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3802542" y="3255790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1/5</a:t>
            </a:r>
            <a:endParaRPr lang="ko-KR" altLang="en-US" sz="700" b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37835" y="3406527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-1/2</a:t>
            </a:r>
            <a:endParaRPr lang="ko-KR" altLang="en-US" sz="700" b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오른쪽 화살표 40"/>
          <p:cNvSpPr/>
          <p:nvPr/>
        </p:nvSpPr>
        <p:spPr>
          <a:xfrm rot="8467829">
            <a:off x="4316017" y="1891402"/>
            <a:ext cx="1008112" cy="288032"/>
          </a:xfrm>
          <a:prstGeom prst="right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3580482" y="4293096"/>
            <a:ext cx="53840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0000FF"/>
                </a:solidFill>
              </a:rPr>
              <a:t>(0 -2 5) </a:t>
            </a:r>
            <a:r>
              <a:rPr lang="ko-KR" altLang="en-US" smtClean="0">
                <a:solidFill>
                  <a:srgbClr val="0000FF"/>
                </a:solidFill>
              </a:rPr>
              <a:t>면을 유닛셀에 표현하면 위와 같다</a:t>
            </a:r>
            <a:r>
              <a:rPr lang="en-US" altLang="ko-KR" dirty="0" smtClean="0">
                <a:solidFill>
                  <a:srgbClr val="0000FF"/>
                </a:solidFill>
              </a:rPr>
              <a:t>.</a:t>
            </a:r>
          </a:p>
          <a:p>
            <a:endParaRPr lang="en-US" altLang="ko-KR" dirty="0">
              <a:solidFill>
                <a:srgbClr val="FF0000"/>
              </a:solidFill>
            </a:endParaRPr>
          </a:p>
          <a:p>
            <a:r>
              <a:rPr lang="en-US" altLang="ko-KR" dirty="0">
                <a:solidFill>
                  <a:srgbClr val="FF0000"/>
                </a:solidFill>
              </a:rPr>
              <a:t>% </a:t>
            </a:r>
            <a:r>
              <a:rPr lang="ko-KR" altLang="en-US">
                <a:solidFill>
                  <a:srgbClr val="FF0000"/>
                </a:solidFill>
              </a:rPr>
              <a:t>결정이 가지는 </a:t>
            </a:r>
            <a:r>
              <a:rPr lang="en-US" altLang="ko-KR" dirty="0">
                <a:solidFill>
                  <a:srgbClr val="FF0000"/>
                </a:solidFill>
              </a:rPr>
              <a:t>symmetry</a:t>
            </a:r>
            <a:r>
              <a:rPr lang="ko-KR" altLang="en-US">
                <a:solidFill>
                  <a:srgbClr val="FF0000"/>
                </a:solidFill>
              </a:rPr>
              <a:t>로 겹쳐지면 동일한 면이다</a:t>
            </a:r>
            <a:r>
              <a:rPr lang="en-US" altLang="ko-KR" dirty="0">
                <a:solidFill>
                  <a:srgbClr val="FF0000"/>
                </a:solidFill>
              </a:rPr>
              <a:t>. 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endParaRPr lang="en-US" altLang="ko-KR" dirty="0">
              <a:solidFill>
                <a:srgbClr val="FF0000"/>
              </a:solidFill>
            </a:endParaRPr>
          </a:p>
          <a:p>
            <a:r>
              <a:rPr lang="ko-KR" altLang="en-US" dirty="0" err="1" smtClean="0"/>
              <a:t>유닛셀이</a:t>
            </a:r>
            <a:r>
              <a:rPr lang="ko-KR" altLang="en-US" dirty="0" smtClean="0"/>
              <a:t> 가지는 </a:t>
            </a:r>
            <a:r>
              <a:rPr lang="en-US" altLang="ko-KR" dirty="0"/>
              <a:t>translation symmetry</a:t>
            </a:r>
            <a:r>
              <a:rPr lang="ko-KR" altLang="en-US"/>
              <a:t>로 </a:t>
            </a:r>
            <a:r>
              <a:rPr lang="ko-KR" altLang="en-US" smtClean="0"/>
              <a:t>동일한 면을 구하면 다음과 같다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42" name="TextBox 41"/>
          <p:cNvSpPr txBox="1"/>
          <p:nvPr/>
        </p:nvSpPr>
        <p:spPr>
          <a:xfrm>
            <a:off x="1907704" y="532211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596336" y="3596045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851919" y="1150389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126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직사각형 46"/>
          <p:cNvSpPr/>
          <p:nvPr/>
        </p:nvSpPr>
        <p:spPr>
          <a:xfrm>
            <a:off x="6017208" y="1407508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평행 사변형 24"/>
          <p:cNvSpPr/>
          <p:nvPr/>
        </p:nvSpPr>
        <p:spPr>
          <a:xfrm>
            <a:off x="2225174" y="3573013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" name="직선 화살표 연결선 4"/>
          <p:cNvCxnSpPr/>
          <p:nvPr/>
        </p:nvCxnSpPr>
        <p:spPr>
          <a:xfrm>
            <a:off x="3851920" y="3573016"/>
            <a:ext cx="396044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화살표 연결선 5"/>
          <p:cNvCxnSpPr/>
          <p:nvPr/>
        </p:nvCxnSpPr>
        <p:spPr>
          <a:xfrm flipH="1">
            <a:off x="1835696" y="3573016"/>
            <a:ext cx="2016224" cy="18722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/>
          <p:nvPr/>
        </p:nvCxnSpPr>
        <p:spPr>
          <a:xfrm flipV="1">
            <a:off x="3851920" y="1124744"/>
            <a:ext cx="0" cy="24482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flipH="1">
            <a:off x="971600" y="3573016"/>
            <a:ext cx="2880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평행 사변형 19"/>
          <p:cNvSpPr/>
          <p:nvPr/>
        </p:nvSpPr>
        <p:spPr>
          <a:xfrm>
            <a:off x="3305176" y="3573014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평행 사변형 21"/>
          <p:cNvSpPr/>
          <p:nvPr/>
        </p:nvSpPr>
        <p:spPr>
          <a:xfrm>
            <a:off x="3305176" y="2493017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>
            <a:off x="2765176" y="2493017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4680166" y="2755877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3/5</a:t>
            </a:r>
            <a:endParaRPr lang="ko-KR" altLang="en-US" sz="7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직선 연결선 27"/>
          <p:cNvCxnSpPr/>
          <p:nvPr/>
        </p:nvCxnSpPr>
        <p:spPr>
          <a:xfrm flipV="1">
            <a:off x="3313107" y="3356989"/>
            <a:ext cx="534750" cy="503997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 flipV="1">
            <a:off x="2767554" y="3570847"/>
            <a:ext cx="534750" cy="503997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>
            <a:endCxn id="27" idx="2"/>
          </p:cNvCxnSpPr>
          <p:nvPr/>
        </p:nvCxnSpPr>
        <p:spPr>
          <a:xfrm flipH="1">
            <a:off x="2765172" y="3858611"/>
            <a:ext cx="547936" cy="21846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 flipH="1">
            <a:off x="3295650" y="3355882"/>
            <a:ext cx="549334" cy="220756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802542" y="3255790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1/5</a:t>
            </a:r>
            <a:endParaRPr lang="ko-KR" altLang="en-US" sz="700" b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841181" y="2307130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ko-KR" altLang="en-US" sz="7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직선 연결선 54"/>
          <p:cNvCxnSpPr/>
          <p:nvPr/>
        </p:nvCxnSpPr>
        <p:spPr>
          <a:xfrm flipV="1">
            <a:off x="3312945" y="2497658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평행 사변형 23"/>
          <p:cNvSpPr/>
          <p:nvPr/>
        </p:nvSpPr>
        <p:spPr>
          <a:xfrm>
            <a:off x="2225174" y="2493017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TextBox 57"/>
          <p:cNvSpPr txBox="1"/>
          <p:nvPr/>
        </p:nvSpPr>
        <p:spPr>
          <a:xfrm>
            <a:off x="3552641" y="4335790"/>
            <a:ext cx="53840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/>
              <a:t>유닛셀이</a:t>
            </a:r>
            <a:r>
              <a:rPr lang="ko-KR" altLang="en-US" dirty="0"/>
              <a:t> 가지는 </a:t>
            </a:r>
            <a:r>
              <a:rPr lang="en-US" altLang="ko-KR" dirty="0"/>
              <a:t>translation symmetry</a:t>
            </a:r>
            <a:r>
              <a:rPr lang="ko-KR" altLang="en-US"/>
              <a:t>로 동일한 면을 구하면 </a:t>
            </a:r>
            <a:r>
              <a:rPr lang="ko-KR" altLang="en-US" smtClean="0"/>
              <a:t>위와 </a:t>
            </a:r>
            <a:r>
              <a:rPr lang="ko-KR" altLang="en-US"/>
              <a:t>같다</a:t>
            </a:r>
            <a:r>
              <a:rPr lang="en-US" altLang="ko-KR" dirty="0"/>
              <a:t>.</a:t>
            </a:r>
          </a:p>
          <a:p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smtClean="0"/>
              <a:t>위의 면들을 하나의 </a:t>
            </a:r>
            <a:r>
              <a:rPr lang="ko-KR" altLang="en-US" dirty="0" err="1" smtClean="0"/>
              <a:t>유닛셀로</a:t>
            </a:r>
            <a:r>
              <a:rPr lang="ko-KR" altLang="en-US" dirty="0" smtClean="0"/>
              <a:t> 가져오면 다음과 같다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cxnSp>
        <p:nvCxnSpPr>
          <p:cNvPr id="30" name="직선 연결선 29"/>
          <p:cNvCxnSpPr/>
          <p:nvPr/>
        </p:nvCxnSpPr>
        <p:spPr>
          <a:xfrm flipV="1">
            <a:off x="3297512" y="3140968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 flipV="1">
            <a:off x="2757511" y="3644965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/>
          <p:cNvCxnSpPr/>
          <p:nvPr/>
        </p:nvCxnSpPr>
        <p:spPr>
          <a:xfrm flipV="1">
            <a:off x="2766553" y="3573010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/>
          <p:cNvCxnSpPr/>
          <p:nvPr/>
        </p:nvCxnSpPr>
        <p:spPr>
          <a:xfrm flipV="1">
            <a:off x="4372724" y="2708944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/>
          <p:cNvCxnSpPr/>
          <p:nvPr/>
        </p:nvCxnSpPr>
        <p:spPr>
          <a:xfrm flipV="1">
            <a:off x="3832723" y="3212941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직선 연결선 71"/>
          <p:cNvCxnSpPr/>
          <p:nvPr/>
        </p:nvCxnSpPr>
        <p:spPr>
          <a:xfrm flipV="1">
            <a:off x="4910688" y="2781075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평행 사변형 74"/>
          <p:cNvSpPr/>
          <p:nvPr/>
        </p:nvSpPr>
        <p:spPr>
          <a:xfrm>
            <a:off x="4388131" y="3571516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직사각형 75"/>
          <p:cNvSpPr/>
          <p:nvPr/>
        </p:nvSpPr>
        <p:spPr>
          <a:xfrm>
            <a:off x="4934328" y="2493017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평행 사변형 77"/>
          <p:cNvSpPr/>
          <p:nvPr/>
        </p:nvSpPr>
        <p:spPr>
          <a:xfrm>
            <a:off x="4388131" y="2495014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직사각형 78"/>
          <p:cNvSpPr/>
          <p:nvPr/>
        </p:nvSpPr>
        <p:spPr>
          <a:xfrm>
            <a:off x="4934195" y="1417658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평행 사변형 80"/>
          <p:cNvSpPr/>
          <p:nvPr/>
        </p:nvSpPr>
        <p:spPr>
          <a:xfrm>
            <a:off x="4382510" y="1410506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TextBox 41"/>
          <p:cNvSpPr txBox="1"/>
          <p:nvPr/>
        </p:nvSpPr>
        <p:spPr>
          <a:xfrm>
            <a:off x="1907704" y="532211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596336" y="3596045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851919" y="1150389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ko-KR" altLang="en-US"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왜 </a:t>
            </a:r>
            <a:r>
              <a:rPr lang="en-US" altLang="ko-KR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(0 -2 5) </a:t>
            </a:r>
            <a:r>
              <a:rPr lang="ko-KR" altLang="en-US"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면이 아닌가</a:t>
            </a:r>
            <a:r>
              <a:rPr lang="en-US" altLang="ko-KR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ko-KR" altLang="en-US" sz="3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4394602" y="2997571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3314792" y="2997075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2225172" y="2997071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평행 사변형 48"/>
          <p:cNvSpPr/>
          <p:nvPr/>
        </p:nvSpPr>
        <p:spPr>
          <a:xfrm>
            <a:off x="5470464" y="1415122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평행 사변형 50"/>
          <p:cNvSpPr/>
          <p:nvPr/>
        </p:nvSpPr>
        <p:spPr>
          <a:xfrm>
            <a:off x="5470464" y="2487124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2" name="직선 연결선 51"/>
          <p:cNvCxnSpPr/>
          <p:nvPr/>
        </p:nvCxnSpPr>
        <p:spPr>
          <a:xfrm flipV="1">
            <a:off x="5471724" y="2559015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 flipV="1">
            <a:off x="6018408" y="2048367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 70"/>
          <p:cNvCxnSpPr/>
          <p:nvPr/>
        </p:nvCxnSpPr>
        <p:spPr>
          <a:xfrm flipV="1">
            <a:off x="5450689" y="2277078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직사각형 79"/>
          <p:cNvSpPr/>
          <p:nvPr/>
        </p:nvSpPr>
        <p:spPr>
          <a:xfrm>
            <a:off x="4391182" y="1907411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TextBox 53"/>
          <p:cNvSpPr txBox="1"/>
          <p:nvPr/>
        </p:nvSpPr>
        <p:spPr>
          <a:xfrm>
            <a:off x="6849862" y="1912465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2/5</a:t>
            </a:r>
            <a:endParaRPr lang="ko-KR" altLang="en-US" sz="7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7098812" y="1410668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평행 사변형 59"/>
          <p:cNvSpPr/>
          <p:nvPr/>
        </p:nvSpPr>
        <p:spPr>
          <a:xfrm>
            <a:off x="6554779" y="2488129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1" name="직선 연결선 60"/>
          <p:cNvCxnSpPr/>
          <p:nvPr/>
        </p:nvCxnSpPr>
        <p:spPr>
          <a:xfrm flipV="1">
            <a:off x="7091990" y="1621831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/>
          <p:cNvCxnSpPr/>
          <p:nvPr/>
        </p:nvCxnSpPr>
        <p:spPr>
          <a:xfrm flipV="1">
            <a:off x="6553510" y="2129226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직사각형 56"/>
          <p:cNvSpPr/>
          <p:nvPr/>
        </p:nvSpPr>
        <p:spPr>
          <a:xfrm>
            <a:off x="6558164" y="1906790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직사각형 47"/>
          <p:cNvSpPr/>
          <p:nvPr/>
        </p:nvSpPr>
        <p:spPr>
          <a:xfrm>
            <a:off x="5474535" y="1907411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TextBox 63"/>
          <p:cNvSpPr txBox="1"/>
          <p:nvPr/>
        </p:nvSpPr>
        <p:spPr>
          <a:xfrm>
            <a:off x="7949233" y="1489372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4/5</a:t>
            </a:r>
            <a:endParaRPr lang="ko-KR" altLang="en-US" sz="7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8178598" y="1410668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평행 사변형 69"/>
          <p:cNvSpPr/>
          <p:nvPr/>
        </p:nvSpPr>
        <p:spPr>
          <a:xfrm>
            <a:off x="7636617" y="2480409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4" name="직선 연결선 73"/>
          <p:cNvCxnSpPr/>
          <p:nvPr/>
        </p:nvCxnSpPr>
        <p:spPr>
          <a:xfrm flipV="1">
            <a:off x="7611279" y="1414981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직선 연결선 76"/>
          <p:cNvCxnSpPr/>
          <p:nvPr/>
        </p:nvCxnSpPr>
        <p:spPr>
          <a:xfrm flipV="1">
            <a:off x="7102609" y="1909868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직선 연결선 85"/>
          <p:cNvCxnSpPr/>
          <p:nvPr/>
        </p:nvCxnSpPr>
        <p:spPr>
          <a:xfrm flipV="1">
            <a:off x="8165452" y="1409809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직사각형 64"/>
          <p:cNvSpPr/>
          <p:nvPr/>
        </p:nvSpPr>
        <p:spPr>
          <a:xfrm>
            <a:off x="7638812" y="1906790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평행 사변형 68"/>
          <p:cNvSpPr/>
          <p:nvPr/>
        </p:nvSpPr>
        <p:spPr>
          <a:xfrm>
            <a:off x="7635996" y="1408407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평행 사변형 58"/>
          <p:cNvSpPr/>
          <p:nvPr/>
        </p:nvSpPr>
        <p:spPr>
          <a:xfrm>
            <a:off x="6564019" y="1408407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TextBox 86"/>
          <p:cNvSpPr txBox="1"/>
          <p:nvPr/>
        </p:nvSpPr>
        <p:spPr>
          <a:xfrm>
            <a:off x="8541964" y="1253204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1/2</a:t>
            </a:r>
            <a:endParaRPr lang="ko-KR" altLang="en-US" sz="7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040928" y="3380795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1/2</a:t>
            </a:r>
            <a:endParaRPr lang="ko-KR" altLang="en-US" sz="700" b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132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평행 사변형 24"/>
          <p:cNvSpPr/>
          <p:nvPr/>
        </p:nvSpPr>
        <p:spPr>
          <a:xfrm>
            <a:off x="2225174" y="3573013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" name="직선 화살표 연결선 4"/>
          <p:cNvCxnSpPr/>
          <p:nvPr/>
        </p:nvCxnSpPr>
        <p:spPr>
          <a:xfrm>
            <a:off x="3851920" y="3573016"/>
            <a:ext cx="396044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화살표 연결선 5"/>
          <p:cNvCxnSpPr/>
          <p:nvPr/>
        </p:nvCxnSpPr>
        <p:spPr>
          <a:xfrm flipH="1">
            <a:off x="1835696" y="3573016"/>
            <a:ext cx="2016224" cy="18722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/>
          <p:nvPr/>
        </p:nvCxnSpPr>
        <p:spPr>
          <a:xfrm flipV="1">
            <a:off x="3851920" y="1124744"/>
            <a:ext cx="0" cy="24482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flipH="1">
            <a:off x="971600" y="3573016"/>
            <a:ext cx="2880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/>
          <p:cNvSpPr/>
          <p:nvPr/>
        </p:nvSpPr>
        <p:spPr>
          <a:xfrm>
            <a:off x="3851919" y="2493017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평행 사변형 19"/>
          <p:cNvSpPr/>
          <p:nvPr/>
        </p:nvSpPr>
        <p:spPr>
          <a:xfrm>
            <a:off x="3305176" y="3573014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평행 사변형 21"/>
          <p:cNvSpPr/>
          <p:nvPr/>
        </p:nvSpPr>
        <p:spPr>
          <a:xfrm>
            <a:off x="3305176" y="2493017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>
            <a:off x="2765176" y="2493017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0" name="직선 연결선 29"/>
          <p:cNvCxnSpPr/>
          <p:nvPr/>
        </p:nvCxnSpPr>
        <p:spPr>
          <a:xfrm flipV="1">
            <a:off x="2765172" y="3140968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 flipV="1">
            <a:off x="2225171" y="3644965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 flipV="1">
            <a:off x="3309047" y="3140904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/>
          <p:cNvCxnSpPr/>
          <p:nvPr/>
        </p:nvCxnSpPr>
        <p:spPr>
          <a:xfrm flipV="1">
            <a:off x="2234213" y="3573010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787055" y="3037436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2/5</a:t>
            </a:r>
            <a:endParaRPr lang="ko-KR" altLang="en-US" sz="7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직선 연결선 27"/>
          <p:cNvCxnSpPr/>
          <p:nvPr/>
        </p:nvCxnSpPr>
        <p:spPr>
          <a:xfrm flipV="1">
            <a:off x="3313107" y="3356989"/>
            <a:ext cx="534750" cy="503997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 flipV="1">
            <a:off x="2767554" y="3570847"/>
            <a:ext cx="534750" cy="503997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>
            <a:endCxn id="27" idx="2"/>
          </p:cNvCxnSpPr>
          <p:nvPr/>
        </p:nvCxnSpPr>
        <p:spPr>
          <a:xfrm flipH="1">
            <a:off x="2765172" y="3858611"/>
            <a:ext cx="547936" cy="21846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 flipH="1">
            <a:off x="3295650" y="3355882"/>
            <a:ext cx="549334" cy="220756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802542" y="3255790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1/5</a:t>
            </a:r>
            <a:endParaRPr lang="ko-KR" altLang="en-US" sz="700" b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직선 연결선 41"/>
          <p:cNvCxnSpPr/>
          <p:nvPr/>
        </p:nvCxnSpPr>
        <p:spPr>
          <a:xfrm flipV="1">
            <a:off x="2759548" y="2921952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 flipV="1">
            <a:off x="2219547" y="3425949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/>
          <p:cNvCxnSpPr/>
          <p:nvPr/>
        </p:nvCxnSpPr>
        <p:spPr>
          <a:xfrm flipV="1">
            <a:off x="3303423" y="2921888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/>
          <p:cNvCxnSpPr/>
          <p:nvPr/>
        </p:nvCxnSpPr>
        <p:spPr>
          <a:xfrm flipV="1">
            <a:off x="2228589" y="3353994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/>
          <p:cNvCxnSpPr/>
          <p:nvPr/>
        </p:nvCxnSpPr>
        <p:spPr>
          <a:xfrm flipV="1">
            <a:off x="2757167" y="2728602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/>
          <p:cNvCxnSpPr/>
          <p:nvPr/>
        </p:nvCxnSpPr>
        <p:spPr>
          <a:xfrm flipV="1">
            <a:off x="2217166" y="3232599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 47"/>
          <p:cNvCxnSpPr/>
          <p:nvPr/>
        </p:nvCxnSpPr>
        <p:spPr>
          <a:xfrm flipV="1">
            <a:off x="3301042" y="2728538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 flipV="1">
            <a:off x="2226208" y="3160644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/>
          <p:cNvSpPr/>
          <p:nvPr/>
        </p:nvSpPr>
        <p:spPr>
          <a:xfrm>
            <a:off x="3314792" y="2997075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2225172" y="2997071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TextBox 49"/>
          <p:cNvSpPr txBox="1"/>
          <p:nvPr/>
        </p:nvSpPr>
        <p:spPr>
          <a:xfrm>
            <a:off x="3798961" y="2833319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3/5</a:t>
            </a:r>
            <a:endParaRPr lang="ko-KR" altLang="en-US" sz="7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803726" y="2626687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4/5</a:t>
            </a:r>
            <a:endParaRPr lang="ko-KR" altLang="en-US" sz="7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3" name="직선 연결선 52"/>
          <p:cNvCxnSpPr/>
          <p:nvPr/>
        </p:nvCxnSpPr>
        <p:spPr>
          <a:xfrm flipV="1">
            <a:off x="2769070" y="2497722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/>
          <p:cNvCxnSpPr/>
          <p:nvPr/>
        </p:nvCxnSpPr>
        <p:spPr>
          <a:xfrm flipV="1">
            <a:off x="2229069" y="3001719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/>
          <p:cNvCxnSpPr/>
          <p:nvPr/>
        </p:nvCxnSpPr>
        <p:spPr>
          <a:xfrm flipV="1">
            <a:off x="3312945" y="2497658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 55"/>
          <p:cNvCxnSpPr/>
          <p:nvPr/>
        </p:nvCxnSpPr>
        <p:spPr>
          <a:xfrm flipV="1">
            <a:off x="2238111" y="2929764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평행 사변형 23"/>
          <p:cNvSpPr/>
          <p:nvPr/>
        </p:nvSpPr>
        <p:spPr>
          <a:xfrm>
            <a:off x="2225174" y="2493017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TextBox 56"/>
          <p:cNvSpPr txBox="1"/>
          <p:nvPr/>
        </p:nvSpPr>
        <p:spPr>
          <a:xfrm>
            <a:off x="3794201" y="2464318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7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52640" y="4335790"/>
            <a:ext cx="548385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위의 면들은 </a:t>
            </a:r>
            <a:r>
              <a:rPr lang="ko-KR" altLang="en-US" dirty="0" err="1" smtClean="0"/>
              <a:t>유닛셀의</a:t>
            </a:r>
            <a:r>
              <a:rPr lang="ko-KR" altLang="en-US" dirty="0" smtClean="0"/>
              <a:t> </a:t>
            </a:r>
            <a:r>
              <a:rPr lang="en-US" altLang="ko-KR" dirty="0" smtClean="0"/>
              <a:t>translation symmetry</a:t>
            </a:r>
            <a:r>
              <a:rPr lang="ko-KR" altLang="en-US" smtClean="0"/>
              <a:t>로 겹쳐질 수 있는 동일한 면이다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위의 면들로 </a:t>
            </a:r>
            <a:r>
              <a:rPr lang="ko-KR" altLang="en-US" dirty="0" err="1" smtClean="0"/>
              <a:t>면지수를</a:t>
            </a:r>
            <a:r>
              <a:rPr lang="ko-KR" altLang="en-US" dirty="0" smtClean="0"/>
              <a:t> 구하면 모두 </a:t>
            </a:r>
            <a:r>
              <a:rPr lang="en-US" altLang="ko-KR" dirty="0" smtClean="0"/>
              <a:t>(0 -2 5) </a:t>
            </a:r>
            <a:r>
              <a:rPr lang="ko-KR" altLang="en-US" smtClean="0"/>
              <a:t>가 된다</a:t>
            </a:r>
            <a:r>
              <a:rPr lang="en-US" altLang="ko-KR" dirty="0" smtClean="0"/>
              <a:t>. </a:t>
            </a:r>
          </a:p>
          <a:p>
            <a:endParaRPr lang="en-US" altLang="ko-KR" dirty="0"/>
          </a:p>
          <a:p>
            <a:r>
              <a:rPr lang="ko-KR" altLang="en-US" b="1" u="sng" dirty="0" err="1" smtClean="0">
                <a:solidFill>
                  <a:srgbClr val="FF0000"/>
                </a:solidFill>
              </a:rPr>
              <a:t>면지수는</a:t>
            </a:r>
            <a:r>
              <a:rPr lang="ko-KR" altLang="en-US" b="1" u="sng" dirty="0" smtClean="0">
                <a:solidFill>
                  <a:srgbClr val="FF0000"/>
                </a:solidFill>
              </a:rPr>
              <a:t> 원점에서 가장 가까운 면 </a:t>
            </a:r>
            <a:r>
              <a:rPr lang="en-US" altLang="ko-KR" b="1" u="sng" dirty="0" smtClean="0">
                <a:solidFill>
                  <a:srgbClr val="FF0000"/>
                </a:solidFill>
              </a:rPr>
              <a:t>(</a:t>
            </a:r>
            <a:r>
              <a:rPr lang="ko-KR" altLang="en-US" b="1" u="sng" smtClean="0">
                <a:solidFill>
                  <a:srgbClr val="FF0000"/>
                </a:solidFill>
              </a:rPr>
              <a:t>파란면</a:t>
            </a:r>
            <a:r>
              <a:rPr lang="en-US" altLang="ko-KR" b="1" u="sng" dirty="0" smtClean="0">
                <a:solidFill>
                  <a:srgbClr val="FF0000"/>
                </a:solidFill>
              </a:rPr>
              <a:t>) </a:t>
            </a:r>
            <a:r>
              <a:rPr lang="ko-KR" altLang="en-US" b="1" u="sng" smtClean="0">
                <a:solidFill>
                  <a:srgbClr val="FF0000"/>
                </a:solidFill>
              </a:rPr>
              <a:t>으로 표시된다</a:t>
            </a:r>
            <a:r>
              <a:rPr lang="en-US" altLang="ko-KR" b="1" u="sng" dirty="0" smtClean="0">
                <a:solidFill>
                  <a:srgbClr val="FF0000"/>
                </a:solidFill>
              </a:rPr>
              <a:t>.</a:t>
            </a:r>
            <a:endParaRPr lang="ko-KR" altLang="en-US" b="1" u="sng">
              <a:solidFill>
                <a:srgbClr val="FF0000"/>
              </a:solidFill>
            </a:endParaRPr>
          </a:p>
        </p:txBody>
      </p:sp>
      <p:cxnSp>
        <p:nvCxnSpPr>
          <p:cNvPr id="62" name="직선 연결선 61"/>
          <p:cNvCxnSpPr/>
          <p:nvPr/>
        </p:nvCxnSpPr>
        <p:spPr>
          <a:xfrm flipV="1">
            <a:off x="2772249" y="2503529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/>
          <p:cNvCxnSpPr/>
          <p:nvPr/>
        </p:nvCxnSpPr>
        <p:spPr>
          <a:xfrm flipV="1">
            <a:off x="2226696" y="2717387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/>
          <p:cNvCxnSpPr/>
          <p:nvPr/>
        </p:nvCxnSpPr>
        <p:spPr>
          <a:xfrm flipH="1">
            <a:off x="2224314" y="3005151"/>
            <a:ext cx="547936" cy="2184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/>
          <p:cNvCxnSpPr/>
          <p:nvPr/>
        </p:nvCxnSpPr>
        <p:spPr>
          <a:xfrm flipH="1">
            <a:off x="2754792" y="2502422"/>
            <a:ext cx="549334" cy="2207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907704" y="532211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596336" y="3596045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851919" y="1150389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ko-KR" altLang="en-US"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왜 </a:t>
            </a:r>
            <a:r>
              <a:rPr lang="en-US" altLang="ko-KR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(0 -2 5) </a:t>
            </a:r>
            <a:r>
              <a:rPr lang="ko-KR" altLang="en-US"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면이 아닌가</a:t>
            </a:r>
            <a:r>
              <a:rPr lang="en-US" altLang="ko-KR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ko-KR" altLang="en-US" sz="3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144030" y="2290755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1/2</a:t>
            </a:r>
            <a:endParaRPr lang="ko-KR" altLang="en-US" sz="7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792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평행 사변형 24"/>
          <p:cNvSpPr/>
          <p:nvPr/>
        </p:nvSpPr>
        <p:spPr>
          <a:xfrm>
            <a:off x="2225174" y="3573013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" name="직선 화살표 연결선 4"/>
          <p:cNvCxnSpPr/>
          <p:nvPr/>
        </p:nvCxnSpPr>
        <p:spPr>
          <a:xfrm>
            <a:off x="3851920" y="3573016"/>
            <a:ext cx="396044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화살표 연결선 5"/>
          <p:cNvCxnSpPr/>
          <p:nvPr/>
        </p:nvCxnSpPr>
        <p:spPr>
          <a:xfrm flipH="1">
            <a:off x="1835696" y="3573016"/>
            <a:ext cx="2016224" cy="18722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/>
          <p:nvPr/>
        </p:nvCxnSpPr>
        <p:spPr>
          <a:xfrm flipV="1">
            <a:off x="3851920" y="1124744"/>
            <a:ext cx="0" cy="24482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flipH="1">
            <a:off x="971600" y="3573016"/>
            <a:ext cx="2880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/>
          <p:cNvSpPr/>
          <p:nvPr/>
        </p:nvSpPr>
        <p:spPr>
          <a:xfrm>
            <a:off x="3851919" y="2493017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평행 사변형 19"/>
          <p:cNvSpPr/>
          <p:nvPr/>
        </p:nvSpPr>
        <p:spPr>
          <a:xfrm>
            <a:off x="3305176" y="3573014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평행 사변형 21"/>
          <p:cNvSpPr/>
          <p:nvPr/>
        </p:nvSpPr>
        <p:spPr>
          <a:xfrm>
            <a:off x="3305176" y="2493017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>
            <a:off x="2765176" y="2493017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0" name="직선 연결선 29"/>
          <p:cNvCxnSpPr/>
          <p:nvPr/>
        </p:nvCxnSpPr>
        <p:spPr>
          <a:xfrm flipV="1">
            <a:off x="2765172" y="3140968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/>
          <p:cNvCxnSpPr/>
          <p:nvPr/>
        </p:nvCxnSpPr>
        <p:spPr>
          <a:xfrm flipV="1">
            <a:off x="2234213" y="3573010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787055" y="3037436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2/5</a:t>
            </a:r>
            <a:endParaRPr lang="ko-KR" altLang="en-US" sz="7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직선 연결선 28"/>
          <p:cNvCxnSpPr/>
          <p:nvPr/>
        </p:nvCxnSpPr>
        <p:spPr>
          <a:xfrm flipV="1">
            <a:off x="2767554" y="3570847"/>
            <a:ext cx="534750" cy="503997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 flipH="1">
            <a:off x="3295650" y="3355882"/>
            <a:ext cx="549334" cy="220756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802542" y="3255790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1/5</a:t>
            </a:r>
            <a:endParaRPr lang="ko-KR" altLang="en-US" sz="700" b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직선 연결선 41"/>
          <p:cNvCxnSpPr/>
          <p:nvPr/>
        </p:nvCxnSpPr>
        <p:spPr>
          <a:xfrm flipV="1">
            <a:off x="2759548" y="2921952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 flipV="1">
            <a:off x="2219547" y="3425949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/>
          <p:cNvCxnSpPr/>
          <p:nvPr/>
        </p:nvCxnSpPr>
        <p:spPr>
          <a:xfrm flipV="1">
            <a:off x="3303423" y="2921888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/>
          <p:cNvCxnSpPr/>
          <p:nvPr/>
        </p:nvCxnSpPr>
        <p:spPr>
          <a:xfrm flipV="1">
            <a:off x="2228589" y="3353994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/>
          <p:cNvCxnSpPr/>
          <p:nvPr/>
        </p:nvCxnSpPr>
        <p:spPr>
          <a:xfrm flipV="1">
            <a:off x="2757167" y="2728602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/>
          <p:cNvCxnSpPr/>
          <p:nvPr/>
        </p:nvCxnSpPr>
        <p:spPr>
          <a:xfrm flipV="1">
            <a:off x="2217166" y="3232599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 47"/>
          <p:cNvCxnSpPr/>
          <p:nvPr/>
        </p:nvCxnSpPr>
        <p:spPr>
          <a:xfrm flipV="1">
            <a:off x="3301042" y="2728538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 flipV="1">
            <a:off x="2226208" y="3160644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798961" y="2833319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3/5</a:t>
            </a:r>
            <a:endParaRPr lang="ko-KR" altLang="en-US" sz="7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803726" y="2626687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4/5</a:t>
            </a:r>
            <a:endParaRPr lang="ko-KR" altLang="en-US" sz="7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3" name="직선 연결선 52"/>
          <p:cNvCxnSpPr/>
          <p:nvPr/>
        </p:nvCxnSpPr>
        <p:spPr>
          <a:xfrm flipV="1">
            <a:off x="2769070" y="2497722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/>
          <p:cNvCxnSpPr/>
          <p:nvPr/>
        </p:nvCxnSpPr>
        <p:spPr>
          <a:xfrm flipV="1">
            <a:off x="2229069" y="3001719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/>
          <p:cNvCxnSpPr/>
          <p:nvPr/>
        </p:nvCxnSpPr>
        <p:spPr>
          <a:xfrm flipV="1">
            <a:off x="3312945" y="2497658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 55"/>
          <p:cNvCxnSpPr/>
          <p:nvPr/>
        </p:nvCxnSpPr>
        <p:spPr>
          <a:xfrm flipV="1">
            <a:off x="2238111" y="2929764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평행 사변형 23"/>
          <p:cNvSpPr/>
          <p:nvPr/>
        </p:nvSpPr>
        <p:spPr>
          <a:xfrm>
            <a:off x="2225174" y="2493017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TextBox 56"/>
          <p:cNvSpPr txBox="1"/>
          <p:nvPr/>
        </p:nvSpPr>
        <p:spPr>
          <a:xfrm>
            <a:off x="3794201" y="2464318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7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52640" y="4335790"/>
            <a:ext cx="54838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rgbClr val="009900"/>
                </a:solidFill>
              </a:rPr>
              <a:t>문제에서 주어진 </a:t>
            </a:r>
            <a:r>
              <a:rPr lang="en-US" altLang="ko-KR" dirty="0" smtClean="0">
                <a:solidFill>
                  <a:srgbClr val="009900"/>
                </a:solidFill>
              </a:rPr>
              <a:t>(0 -4 10) </a:t>
            </a:r>
            <a:r>
              <a:rPr lang="ko-KR" altLang="en-US" smtClean="0">
                <a:solidFill>
                  <a:srgbClr val="009900"/>
                </a:solidFill>
              </a:rPr>
              <a:t>면을 동일한 유닛셀에 표시하면 위와 같다</a:t>
            </a:r>
            <a:r>
              <a:rPr lang="en-US" altLang="ko-KR" dirty="0" smtClean="0">
                <a:solidFill>
                  <a:srgbClr val="009900"/>
                </a:solidFill>
              </a:rPr>
              <a:t>.</a:t>
            </a:r>
          </a:p>
          <a:p>
            <a:endParaRPr lang="en-US" altLang="ko-KR" dirty="0" smtClean="0"/>
          </a:p>
        </p:txBody>
      </p:sp>
      <p:cxnSp>
        <p:nvCxnSpPr>
          <p:cNvPr id="62" name="직선 연결선 61"/>
          <p:cNvCxnSpPr/>
          <p:nvPr/>
        </p:nvCxnSpPr>
        <p:spPr>
          <a:xfrm flipV="1">
            <a:off x="2772249" y="2503529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/>
          <p:cNvCxnSpPr/>
          <p:nvPr/>
        </p:nvCxnSpPr>
        <p:spPr>
          <a:xfrm flipV="1">
            <a:off x="2226696" y="2717387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/>
          <p:cNvCxnSpPr/>
          <p:nvPr/>
        </p:nvCxnSpPr>
        <p:spPr>
          <a:xfrm flipH="1">
            <a:off x="2224314" y="3005151"/>
            <a:ext cx="547936" cy="2184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/>
          <p:cNvCxnSpPr/>
          <p:nvPr/>
        </p:nvCxnSpPr>
        <p:spPr>
          <a:xfrm flipH="1">
            <a:off x="2754792" y="2502422"/>
            <a:ext cx="549334" cy="2207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907704" y="532211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596336" y="3596045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851919" y="1150389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ko-KR" altLang="en-US"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왜 </a:t>
            </a:r>
            <a:r>
              <a:rPr lang="en-US" altLang="ko-KR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(0 -2 5) </a:t>
            </a:r>
            <a:r>
              <a:rPr lang="ko-KR" altLang="en-US"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면이 아닌가</a:t>
            </a:r>
            <a:r>
              <a:rPr lang="en-US" altLang="ko-KR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ko-KR" altLang="en-US" sz="3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144030" y="2290755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1/2</a:t>
            </a:r>
            <a:endParaRPr lang="ko-KR" altLang="en-US" sz="7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직선 연결선 66"/>
          <p:cNvCxnSpPr/>
          <p:nvPr/>
        </p:nvCxnSpPr>
        <p:spPr>
          <a:xfrm flipV="1">
            <a:off x="3071826" y="3573486"/>
            <a:ext cx="534750" cy="503997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/>
          <p:cNvCxnSpPr/>
          <p:nvPr/>
        </p:nvCxnSpPr>
        <p:spPr>
          <a:xfrm flipV="1">
            <a:off x="3313631" y="3474271"/>
            <a:ext cx="534750" cy="503997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연결선 68"/>
          <p:cNvCxnSpPr/>
          <p:nvPr/>
        </p:nvCxnSpPr>
        <p:spPr>
          <a:xfrm flipH="1">
            <a:off x="3062288" y="3978298"/>
            <a:ext cx="246760" cy="100783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연결선 69"/>
          <p:cNvCxnSpPr/>
          <p:nvPr/>
        </p:nvCxnSpPr>
        <p:spPr>
          <a:xfrm flipH="1">
            <a:off x="3604691" y="3474733"/>
            <a:ext cx="246760" cy="100783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3779912" y="3378427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1/10</a:t>
            </a:r>
            <a:endParaRPr lang="ko-KR" altLang="en-US" sz="700" b="1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직선 연결선 27"/>
          <p:cNvCxnSpPr/>
          <p:nvPr/>
        </p:nvCxnSpPr>
        <p:spPr>
          <a:xfrm flipV="1">
            <a:off x="3313107" y="3356989"/>
            <a:ext cx="534750" cy="503997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>
            <a:endCxn id="27" idx="2"/>
          </p:cNvCxnSpPr>
          <p:nvPr/>
        </p:nvCxnSpPr>
        <p:spPr>
          <a:xfrm flipH="1">
            <a:off x="2765172" y="3858611"/>
            <a:ext cx="547936" cy="21846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 flipV="1">
            <a:off x="2225171" y="3644965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 flipV="1">
            <a:off x="3309047" y="3140904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직사각형 26"/>
          <p:cNvSpPr/>
          <p:nvPr/>
        </p:nvSpPr>
        <p:spPr>
          <a:xfrm>
            <a:off x="2225172" y="2997071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3314792" y="2997075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9436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" name="직선 연결선 88"/>
          <p:cNvCxnSpPr/>
          <p:nvPr/>
        </p:nvCxnSpPr>
        <p:spPr>
          <a:xfrm flipV="1">
            <a:off x="8437902" y="1403653"/>
            <a:ext cx="534750" cy="503997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직선 연결선 82"/>
          <p:cNvCxnSpPr/>
          <p:nvPr/>
        </p:nvCxnSpPr>
        <p:spPr>
          <a:xfrm flipH="1">
            <a:off x="3604691" y="1409730"/>
            <a:ext cx="5378064" cy="2165786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직선 연결선 84"/>
          <p:cNvCxnSpPr>
            <a:stCxn id="69" idx="4"/>
          </p:cNvCxnSpPr>
          <p:nvPr/>
        </p:nvCxnSpPr>
        <p:spPr>
          <a:xfrm flipH="1">
            <a:off x="3063585" y="1912465"/>
            <a:ext cx="5385783" cy="2165713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직사각형 46"/>
          <p:cNvSpPr/>
          <p:nvPr/>
        </p:nvSpPr>
        <p:spPr>
          <a:xfrm>
            <a:off x="6017208" y="1407508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평행 사변형 24"/>
          <p:cNvSpPr/>
          <p:nvPr/>
        </p:nvSpPr>
        <p:spPr>
          <a:xfrm>
            <a:off x="2225174" y="3573013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" name="직선 화살표 연결선 4"/>
          <p:cNvCxnSpPr/>
          <p:nvPr/>
        </p:nvCxnSpPr>
        <p:spPr>
          <a:xfrm>
            <a:off x="3851920" y="3573016"/>
            <a:ext cx="396044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화살표 연결선 5"/>
          <p:cNvCxnSpPr/>
          <p:nvPr/>
        </p:nvCxnSpPr>
        <p:spPr>
          <a:xfrm flipH="1">
            <a:off x="1835696" y="3573016"/>
            <a:ext cx="2016224" cy="18722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/>
          <p:nvPr/>
        </p:nvCxnSpPr>
        <p:spPr>
          <a:xfrm flipV="1">
            <a:off x="3851920" y="1124744"/>
            <a:ext cx="0" cy="24482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flipH="1">
            <a:off x="971600" y="3573016"/>
            <a:ext cx="2880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평행 사변형 19"/>
          <p:cNvSpPr/>
          <p:nvPr/>
        </p:nvSpPr>
        <p:spPr>
          <a:xfrm>
            <a:off x="3305176" y="3573014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평행 사변형 21"/>
          <p:cNvSpPr/>
          <p:nvPr/>
        </p:nvSpPr>
        <p:spPr>
          <a:xfrm>
            <a:off x="3305176" y="2493017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>
            <a:off x="2765176" y="2493017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4680166" y="2755877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3/5</a:t>
            </a:r>
            <a:endParaRPr lang="ko-KR" altLang="en-US" sz="7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직선 연결선 27"/>
          <p:cNvCxnSpPr/>
          <p:nvPr/>
        </p:nvCxnSpPr>
        <p:spPr>
          <a:xfrm flipV="1">
            <a:off x="3313107" y="3356989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 flipV="1">
            <a:off x="2767554" y="3570847"/>
            <a:ext cx="534750" cy="503997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>
            <a:endCxn id="27" idx="2"/>
          </p:cNvCxnSpPr>
          <p:nvPr/>
        </p:nvCxnSpPr>
        <p:spPr>
          <a:xfrm flipH="1">
            <a:off x="2765172" y="3858611"/>
            <a:ext cx="547936" cy="21846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 flipH="1">
            <a:off x="3295650" y="3355882"/>
            <a:ext cx="549334" cy="220756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802542" y="3255790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1/5</a:t>
            </a:r>
            <a:endParaRPr lang="ko-KR" altLang="en-US" sz="7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841181" y="2307130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ko-KR" altLang="en-US" sz="7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직선 연결선 54"/>
          <p:cNvCxnSpPr/>
          <p:nvPr/>
        </p:nvCxnSpPr>
        <p:spPr>
          <a:xfrm flipV="1">
            <a:off x="3312945" y="2497658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평행 사변형 23"/>
          <p:cNvSpPr/>
          <p:nvPr/>
        </p:nvSpPr>
        <p:spPr>
          <a:xfrm>
            <a:off x="2225174" y="2493017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TextBox 57"/>
          <p:cNvSpPr txBox="1"/>
          <p:nvPr/>
        </p:nvSpPr>
        <p:spPr>
          <a:xfrm>
            <a:off x="0" y="4543960"/>
            <a:ext cx="91440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dirty="0" err="1"/>
              <a:t>유닛셀이</a:t>
            </a:r>
            <a:r>
              <a:rPr lang="ko-KR" altLang="en-US" dirty="0"/>
              <a:t> 가지는 </a:t>
            </a:r>
            <a:r>
              <a:rPr lang="en-US" altLang="ko-KR" dirty="0"/>
              <a:t>translation </a:t>
            </a:r>
            <a:r>
              <a:rPr lang="en-US" altLang="ko-KR" dirty="0" smtClean="0"/>
              <a:t>symmetry</a:t>
            </a:r>
            <a:r>
              <a:rPr lang="ko-KR" altLang="en-US" dirty="0" smtClean="0"/>
              <a:t>를 </a:t>
            </a:r>
            <a:r>
              <a:rPr lang="ko-KR" altLang="en-US" dirty="0" smtClean="0"/>
              <a:t>적용하여도</a:t>
            </a:r>
            <a:endParaRPr lang="en-US" altLang="ko-KR" dirty="0" smtClean="0"/>
          </a:p>
          <a:p>
            <a:pPr algn="r"/>
            <a:r>
              <a:rPr lang="ko-KR" altLang="en-US" dirty="0" smtClean="0"/>
              <a:t> </a:t>
            </a:r>
            <a:r>
              <a:rPr lang="en-US" altLang="ko-KR" dirty="0" smtClean="0">
                <a:solidFill>
                  <a:srgbClr val="009900"/>
                </a:solidFill>
              </a:rPr>
              <a:t>(0 -4 10) </a:t>
            </a:r>
            <a:r>
              <a:rPr lang="ko-KR" altLang="en-US" dirty="0" smtClean="0">
                <a:solidFill>
                  <a:srgbClr val="009900"/>
                </a:solidFill>
              </a:rPr>
              <a:t>면</a:t>
            </a:r>
            <a:r>
              <a:rPr lang="ko-KR" altLang="en-US" dirty="0" smtClean="0"/>
              <a:t>은 </a:t>
            </a:r>
            <a:r>
              <a:rPr lang="en-US" altLang="ko-KR" dirty="0" smtClean="0">
                <a:solidFill>
                  <a:srgbClr val="FF0000"/>
                </a:solidFill>
              </a:rPr>
              <a:t>(0 -2 5) </a:t>
            </a:r>
            <a:r>
              <a:rPr lang="ko-KR" altLang="en-US" dirty="0" smtClean="0">
                <a:solidFill>
                  <a:srgbClr val="FF0000"/>
                </a:solidFill>
              </a:rPr>
              <a:t>면</a:t>
            </a:r>
            <a:r>
              <a:rPr lang="ko-KR" altLang="en-US" dirty="0" smtClean="0"/>
              <a:t>과 겹쳐지지 않는다</a:t>
            </a:r>
            <a:r>
              <a:rPr lang="en-US" altLang="ko-KR" dirty="0" smtClean="0"/>
              <a:t>.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endParaRPr lang="en-US" altLang="ko-KR" dirty="0" smtClean="0"/>
          </a:p>
          <a:p>
            <a:r>
              <a:rPr lang="ko-KR" altLang="en-US" dirty="0" smtClean="0"/>
              <a:t>보다 자세히 구분하면</a:t>
            </a:r>
            <a:r>
              <a:rPr lang="en-US" altLang="ko-KR" dirty="0" smtClean="0"/>
              <a:t>,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(0 -2 5)</a:t>
            </a:r>
            <a:r>
              <a:rPr lang="ko-KR" altLang="en-US" dirty="0" smtClean="0">
                <a:solidFill>
                  <a:srgbClr val="FF0000"/>
                </a:solidFill>
              </a:rPr>
              <a:t>면</a:t>
            </a:r>
            <a:r>
              <a:rPr lang="ko-KR" altLang="en-US" dirty="0" smtClean="0"/>
              <a:t>은 </a:t>
            </a:r>
            <a:r>
              <a:rPr lang="en-US" altLang="ko-KR" dirty="0" smtClean="0"/>
              <a:t>z </a:t>
            </a:r>
            <a:r>
              <a:rPr lang="ko-KR" altLang="en-US" dirty="0" smtClean="0"/>
              <a:t>축과 </a:t>
            </a:r>
            <a:r>
              <a:rPr lang="en-US" altLang="ko-KR" dirty="0" smtClean="0"/>
              <a:t>0, 2/10, 4/10, 6/10, 8/10 </a:t>
            </a:r>
            <a:r>
              <a:rPr lang="ko-KR" altLang="en-US" dirty="0" smtClean="0"/>
              <a:t>에서 만나고 </a:t>
            </a:r>
            <a:r>
              <a:rPr lang="ko-KR" altLang="en-US" u="sng" dirty="0" smtClean="0"/>
              <a:t>원점을 지나는 면</a:t>
            </a:r>
            <a:r>
              <a:rPr lang="ko-KR" altLang="en-US" dirty="0" smtClean="0"/>
              <a:t>이며</a:t>
            </a:r>
            <a:r>
              <a:rPr lang="en-US" altLang="ko-KR" dirty="0" smtClean="0"/>
              <a:t>,</a:t>
            </a:r>
          </a:p>
          <a:p>
            <a:r>
              <a:rPr lang="en-US" altLang="ko-KR" dirty="0" smtClean="0">
                <a:solidFill>
                  <a:srgbClr val="009900"/>
                </a:solidFill>
              </a:rPr>
              <a:t>(0 -4 10)</a:t>
            </a:r>
            <a:r>
              <a:rPr lang="ko-KR" altLang="en-US" dirty="0" smtClean="0">
                <a:solidFill>
                  <a:srgbClr val="009900"/>
                </a:solidFill>
              </a:rPr>
              <a:t>면</a:t>
            </a:r>
            <a:r>
              <a:rPr lang="ko-KR" altLang="en-US" dirty="0" smtClean="0"/>
              <a:t>은 </a:t>
            </a:r>
            <a:r>
              <a:rPr lang="en-US" altLang="ko-KR" dirty="0" smtClean="0"/>
              <a:t>z </a:t>
            </a:r>
            <a:r>
              <a:rPr lang="ko-KR" altLang="en-US" dirty="0" smtClean="0"/>
              <a:t>축과 </a:t>
            </a:r>
            <a:r>
              <a:rPr lang="en-US" altLang="ko-KR" dirty="0" smtClean="0"/>
              <a:t>1/10, 3/10, 5/10, 7/10, 9/10</a:t>
            </a:r>
            <a:r>
              <a:rPr lang="ko-KR" altLang="en-US" dirty="0" smtClean="0"/>
              <a:t>에서 만나고 </a:t>
            </a:r>
            <a:r>
              <a:rPr lang="ko-KR" altLang="en-US" u="sng" dirty="0" smtClean="0"/>
              <a:t>원점을 지나지 않는다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pPr algn="ctr"/>
            <a:r>
              <a:rPr lang="ko-KR" altLang="en-US" b="1" u="sng" dirty="0" smtClean="0">
                <a:solidFill>
                  <a:srgbClr val="FF0000"/>
                </a:solidFill>
              </a:rPr>
              <a:t>즉</a:t>
            </a:r>
            <a:r>
              <a:rPr lang="en-US" altLang="ko-KR" b="1" u="sng" dirty="0" smtClean="0">
                <a:solidFill>
                  <a:srgbClr val="FF0000"/>
                </a:solidFill>
              </a:rPr>
              <a:t>,</a:t>
            </a:r>
            <a:r>
              <a:rPr lang="ko-KR" altLang="en-US" b="1" u="sng" dirty="0" smtClean="0">
                <a:solidFill>
                  <a:srgbClr val="FF0000"/>
                </a:solidFill>
              </a:rPr>
              <a:t> 두 면은 겹쳐질 수 없는 다른 면이다</a:t>
            </a:r>
            <a:r>
              <a:rPr lang="en-US" altLang="ko-KR" b="1" u="sng" dirty="0" smtClean="0">
                <a:solidFill>
                  <a:srgbClr val="FF0000"/>
                </a:solidFill>
              </a:rPr>
              <a:t>.</a:t>
            </a:r>
            <a:endParaRPr lang="en-US" altLang="ko-KR" b="1" u="sng" dirty="0">
              <a:solidFill>
                <a:srgbClr val="FF0000"/>
              </a:solidFill>
            </a:endParaRPr>
          </a:p>
        </p:txBody>
      </p:sp>
      <p:cxnSp>
        <p:nvCxnSpPr>
          <p:cNvPr id="30" name="직선 연결선 29"/>
          <p:cNvCxnSpPr/>
          <p:nvPr/>
        </p:nvCxnSpPr>
        <p:spPr>
          <a:xfrm flipV="1">
            <a:off x="3297512" y="3140968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 flipV="1">
            <a:off x="2757511" y="3644965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/>
          <p:cNvCxnSpPr/>
          <p:nvPr/>
        </p:nvCxnSpPr>
        <p:spPr>
          <a:xfrm flipV="1">
            <a:off x="2766553" y="3573010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/>
          <p:cNvCxnSpPr/>
          <p:nvPr/>
        </p:nvCxnSpPr>
        <p:spPr>
          <a:xfrm flipV="1">
            <a:off x="4372724" y="2708944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/>
          <p:cNvCxnSpPr/>
          <p:nvPr/>
        </p:nvCxnSpPr>
        <p:spPr>
          <a:xfrm flipV="1">
            <a:off x="3832723" y="3212941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직선 연결선 71"/>
          <p:cNvCxnSpPr/>
          <p:nvPr/>
        </p:nvCxnSpPr>
        <p:spPr>
          <a:xfrm flipV="1">
            <a:off x="4910688" y="2781075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평행 사변형 74"/>
          <p:cNvSpPr/>
          <p:nvPr/>
        </p:nvSpPr>
        <p:spPr>
          <a:xfrm>
            <a:off x="4388131" y="3571516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직사각형 75"/>
          <p:cNvSpPr/>
          <p:nvPr/>
        </p:nvSpPr>
        <p:spPr>
          <a:xfrm>
            <a:off x="4934328" y="2493017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평행 사변형 77"/>
          <p:cNvSpPr/>
          <p:nvPr/>
        </p:nvSpPr>
        <p:spPr>
          <a:xfrm>
            <a:off x="4388131" y="2495014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직사각형 78"/>
          <p:cNvSpPr/>
          <p:nvPr/>
        </p:nvSpPr>
        <p:spPr>
          <a:xfrm>
            <a:off x="4934195" y="1417658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평행 사변형 80"/>
          <p:cNvSpPr/>
          <p:nvPr/>
        </p:nvSpPr>
        <p:spPr>
          <a:xfrm>
            <a:off x="4382510" y="1410506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TextBox 41"/>
          <p:cNvSpPr txBox="1"/>
          <p:nvPr/>
        </p:nvSpPr>
        <p:spPr>
          <a:xfrm>
            <a:off x="1907704" y="532211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596336" y="3596045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851919" y="1150389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ko-KR" altLang="en-US"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왜 </a:t>
            </a:r>
            <a:r>
              <a:rPr lang="en-US" altLang="ko-KR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(0 -2 5) </a:t>
            </a:r>
            <a:r>
              <a:rPr lang="ko-KR" altLang="en-US"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면이 아닌가</a:t>
            </a:r>
            <a:r>
              <a:rPr lang="en-US" altLang="ko-KR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ko-KR" altLang="en-US" sz="3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4394602" y="2997571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3314792" y="2997075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2225172" y="2997071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평행 사변형 48"/>
          <p:cNvSpPr/>
          <p:nvPr/>
        </p:nvSpPr>
        <p:spPr>
          <a:xfrm>
            <a:off x="5470464" y="1415122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평행 사변형 50"/>
          <p:cNvSpPr/>
          <p:nvPr/>
        </p:nvSpPr>
        <p:spPr>
          <a:xfrm>
            <a:off x="5470464" y="2487124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2" name="직선 연결선 51"/>
          <p:cNvCxnSpPr/>
          <p:nvPr/>
        </p:nvCxnSpPr>
        <p:spPr>
          <a:xfrm flipV="1">
            <a:off x="5471724" y="2559015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 flipV="1">
            <a:off x="6018408" y="2048367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 70"/>
          <p:cNvCxnSpPr/>
          <p:nvPr/>
        </p:nvCxnSpPr>
        <p:spPr>
          <a:xfrm flipV="1">
            <a:off x="5450689" y="2277078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직사각형 79"/>
          <p:cNvSpPr/>
          <p:nvPr/>
        </p:nvSpPr>
        <p:spPr>
          <a:xfrm>
            <a:off x="4391182" y="1907411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TextBox 53"/>
          <p:cNvSpPr txBox="1"/>
          <p:nvPr/>
        </p:nvSpPr>
        <p:spPr>
          <a:xfrm>
            <a:off x="6849862" y="1912465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2/5</a:t>
            </a:r>
            <a:endParaRPr lang="ko-KR" altLang="en-US" sz="7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7098812" y="1410668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평행 사변형 59"/>
          <p:cNvSpPr/>
          <p:nvPr/>
        </p:nvSpPr>
        <p:spPr>
          <a:xfrm>
            <a:off x="6554779" y="2488129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1" name="직선 연결선 60"/>
          <p:cNvCxnSpPr/>
          <p:nvPr/>
        </p:nvCxnSpPr>
        <p:spPr>
          <a:xfrm flipV="1">
            <a:off x="7091990" y="1621831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/>
          <p:cNvCxnSpPr/>
          <p:nvPr/>
        </p:nvCxnSpPr>
        <p:spPr>
          <a:xfrm flipV="1">
            <a:off x="6553510" y="2129226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직사각형 56"/>
          <p:cNvSpPr/>
          <p:nvPr/>
        </p:nvSpPr>
        <p:spPr>
          <a:xfrm>
            <a:off x="6558164" y="1906790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직사각형 47"/>
          <p:cNvSpPr/>
          <p:nvPr/>
        </p:nvSpPr>
        <p:spPr>
          <a:xfrm>
            <a:off x="5474535" y="1907411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TextBox 63"/>
          <p:cNvSpPr txBox="1"/>
          <p:nvPr/>
        </p:nvSpPr>
        <p:spPr>
          <a:xfrm>
            <a:off x="7949233" y="1489372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4/5</a:t>
            </a:r>
            <a:endParaRPr lang="ko-KR" altLang="en-US" sz="7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8178598" y="1410668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평행 사변형 69"/>
          <p:cNvSpPr/>
          <p:nvPr/>
        </p:nvSpPr>
        <p:spPr>
          <a:xfrm>
            <a:off x="7636617" y="2480409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4" name="직선 연결선 73"/>
          <p:cNvCxnSpPr/>
          <p:nvPr/>
        </p:nvCxnSpPr>
        <p:spPr>
          <a:xfrm flipV="1">
            <a:off x="7611279" y="1414981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직선 연결선 76"/>
          <p:cNvCxnSpPr/>
          <p:nvPr/>
        </p:nvCxnSpPr>
        <p:spPr>
          <a:xfrm flipV="1">
            <a:off x="7102609" y="1909868"/>
            <a:ext cx="1080002" cy="432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직선 연결선 85"/>
          <p:cNvCxnSpPr/>
          <p:nvPr/>
        </p:nvCxnSpPr>
        <p:spPr>
          <a:xfrm flipV="1">
            <a:off x="8165452" y="1409809"/>
            <a:ext cx="534750" cy="5039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직사각형 64"/>
          <p:cNvSpPr/>
          <p:nvPr/>
        </p:nvSpPr>
        <p:spPr>
          <a:xfrm>
            <a:off x="7638812" y="1906790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평행 사변형 68"/>
          <p:cNvSpPr/>
          <p:nvPr/>
        </p:nvSpPr>
        <p:spPr>
          <a:xfrm>
            <a:off x="7635996" y="1408407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평행 사변형 58"/>
          <p:cNvSpPr/>
          <p:nvPr/>
        </p:nvSpPr>
        <p:spPr>
          <a:xfrm>
            <a:off x="6564019" y="1408407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TextBox 86"/>
          <p:cNvSpPr txBox="1"/>
          <p:nvPr/>
        </p:nvSpPr>
        <p:spPr>
          <a:xfrm>
            <a:off x="8504383" y="1241356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1/2</a:t>
            </a:r>
            <a:endParaRPr lang="ko-KR" altLang="en-US" sz="7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040928" y="3380795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1/2</a:t>
            </a:r>
            <a:endParaRPr lang="ko-KR" altLang="en-US" sz="7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직선 연결선 62"/>
          <p:cNvCxnSpPr/>
          <p:nvPr/>
        </p:nvCxnSpPr>
        <p:spPr>
          <a:xfrm flipV="1">
            <a:off x="3071826" y="3573486"/>
            <a:ext cx="534750" cy="503997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연결선 72"/>
          <p:cNvCxnSpPr/>
          <p:nvPr/>
        </p:nvCxnSpPr>
        <p:spPr>
          <a:xfrm flipV="1">
            <a:off x="3313631" y="3474271"/>
            <a:ext cx="534750" cy="503997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직선 연결선 81"/>
          <p:cNvCxnSpPr/>
          <p:nvPr/>
        </p:nvCxnSpPr>
        <p:spPr>
          <a:xfrm flipH="1">
            <a:off x="3062288" y="3978298"/>
            <a:ext cx="246760" cy="100783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3779912" y="3392713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1/10</a:t>
            </a:r>
            <a:endParaRPr lang="ko-KR" altLang="en-US" sz="700" b="1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771644" y="1240015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1/4</a:t>
            </a:r>
            <a:endParaRPr lang="ko-KR" altLang="en-US" sz="700" b="1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860032" y="2989286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5/10</a:t>
            </a:r>
            <a:endParaRPr lang="ko-KR" altLang="en-US" sz="700" b="1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935945" y="2535963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9/10</a:t>
            </a:r>
            <a:endParaRPr lang="ko-KR" altLang="en-US" sz="700" b="1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045790" y="2102604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3/10</a:t>
            </a:r>
            <a:endParaRPr lang="ko-KR" altLang="en-US" sz="700" b="1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912179" y="1636703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7/10</a:t>
            </a:r>
            <a:endParaRPr lang="ko-KR" altLang="en-US" sz="700" b="1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445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평행 사변형 24"/>
          <p:cNvSpPr/>
          <p:nvPr/>
        </p:nvSpPr>
        <p:spPr>
          <a:xfrm>
            <a:off x="2225174" y="3573013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" name="직선 화살표 연결선 4"/>
          <p:cNvCxnSpPr/>
          <p:nvPr/>
        </p:nvCxnSpPr>
        <p:spPr>
          <a:xfrm>
            <a:off x="3851920" y="3573016"/>
            <a:ext cx="396044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화살표 연결선 5"/>
          <p:cNvCxnSpPr/>
          <p:nvPr/>
        </p:nvCxnSpPr>
        <p:spPr>
          <a:xfrm flipH="1">
            <a:off x="1835696" y="3573016"/>
            <a:ext cx="2016224" cy="18722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/>
          <p:nvPr/>
        </p:nvCxnSpPr>
        <p:spPr>
          <a:xfrm flipV="1">
            <a:off x="3851920" y="1124744"/>
            <a:ext cx="0" cy="24482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flipH="1">
            <a:off x="971600" y="3573016"/>
            <a:ext cx="2880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/>
          <p:cNvSpPr/>
          <p:nvPr/>
        </p:nvSpPr>
        <p:spPr>
          <a:xfrm>
            <a:off x="3851919" y="2493017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평행 사변형 19"/>
          <p:cNvSpPr/>
          <p:nvPr/>
        </p:nvSpPr>
        <p:spPr>
          <a:xfrm>
            <a:off x="3305176" y="3573014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평행 사변형 21"/>
          <p:cNvSpPr/>
          <p:nvPr/>
        </p:nvSpPr>
        <p:spPr>
          <a:xfrm>
            <a:off x="3305176" y="2493017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>
            <a:off x="2765176" y="2493017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평행 사변형 23"/>
          <p:cNvSpPr/>
          <p:nvPr/>
        </p:nvSpPr>
        <p:spPr>
          <a:xfrm>
            <a:off x="2225174" y="2493017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TextBox 39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ko-K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3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정답</a:t>
            </a:r>
            <a:endParaRPr lang="ko-KR" altLang="en-US" sz="3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그룹 27"/>
          <p:cNvGrpSpPr/>
          <p:nvPr/>
        </p:nvGrpSpPr>
        <p:grpSpPr>
          <a:xfrm>
            <a:off x="3312037" y="3035052"/>
            <a:ext cx="1620003" cy="936103"/>
            <a:chOff x="2225171" y="3140904"/>
            <a:chExt cx="1620003" cy="936103"/>
          </a:xfrm>
        </p:grpSpPr>
        <p:cxnSp>
          <p:nvCxnSpPr>
            <p:cNvPr id="29" name="직선 연결선 28"/>
            <p:cNvCxnSpPr/>
            <p:nvPr/>
          </p:nvCxnSpPr>
          <p:spPr>
            <a:xfrm flipV="1">
              <a:off x="2765172" y="3140968"/>
              <a:ext cx="1080002" cy="432042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 flipV="1">
              <a:off x="2225171" y="3644965"/>
              <a:ext cx="1080002" cy="432042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flipV="1">
              <a:off x="3309047" y="3140904"/>
              <a:ext cx="534750" cy="503997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flipV="1">
              <a:off x="2234213" y="3573010"/>
              <a:ext cx="534750" cy="503997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4860032" y="2932087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1/2</a:t>
            </a:r>
            <a:endParaRPr lang="ko-KR" altLang="en-US" sz="700" b="1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907704" y="532211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596336" y="3596045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51919" y="1150389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직선 연결선 47"/>
          <p:cNvCxnSpPr/>
          <p:nvPr/>
        </p:nvCxnSpPr>
        <p:spPr>
          <a:xfrm flipV="1">
            <a:off x="3071826" y="3566343"/>
            <a:ext cx="534750" cy="503997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 flipV="1">
            <a:off x="3313631" y="3467128"/>
            <a:ext cx="534750" cy="503997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/>
          <p:cNvCxnSpPr/>
          <p:nvPr/>
        </p:nvCxnSpPr>
        <p:spPr>
          <a:xfrm flipH="1">
            <a:off x="3062288" y="3971155"/>
            <a:ext cx="246760" cy="100783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 flipH="1">
            <a:off x="3604691" y="3467590"/>
            <a:ext cx="246760" cy="100783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/>
          <p:cNvSpPr/>
          <p:nvPr/>
        </p:nvSpPr>
        <p:spPr>
          <a:xfrm>
            <a:off x="3314792" y="2997075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2225172" y="2997071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TextBox 52"/>
          <p:cNvSpPr txBox="1"/>
          <p:nvPr/>
        </p:nvSpPr>
        <p:spPr>
          <a:xfrm>
            <a:off x="3423708" y="3400980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1/4</a:t>
            </a:r>
            <a:endParaRPr lang="ko-KR" altLang="en-US" sz="700" b="1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75150" y="3330227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1/10</a:t>
            </a:r>
            <a:endParaRPr lang="ko-KR" altLang="en-US" sz="700" b="1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148064" y="4577409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따라서 정답은 </a:t>
            </a:r>
            <a:r>
              <a:rPr lang="en-US" altLang="ko-KR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(0 -4 10) </a:t>
            </a:r>
            <a:r>
              <a:rPr lang="ko-KR" altLang="en-US" b="1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이며</a:t>
            </a:r>
            <a:r>
              <a:rPr lang="en-US" altLang="ko-KR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altLang="ko-KR" b="1" u="sng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(0 -2 5)</a:t>
            </a:r>
            <a:r>
              <a:rPr lang="ko-KR" altLang="en-US" b="1" u="sng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는 답이 될 수 없다</a:t>
            </a:r>
            <a:r>
              <a:rPr lang="en-US" altLang="ko-KR" b="1" u="sng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ko-KR" altLang="en-US" b="1" u="sng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오른쪽 화살표 54"/>
          <p:cNvSpPr/>
          <p:nvPr/>
        </p:nvSpPr>
        <p:spPr>
          <a:xfrm rot="2454462">
            <a:off x="4065510" y="4446036"/>
            <a:ext cx="1008112" cy="288032"/>
          </a:xfrm>
          <a:prstGeom prst="rightArrow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2120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(004)</a:t>
            </a:r>
            <a:r>
              <a:rPr lang="ko-KR" altLang="en-US" sz="3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를 </a:t>
            </a:r>
            <a:r>
              <a:rPr lang="en-US" altLang="ko-K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(002)</a:t>
            </a:r>
            <a:r>
              <a:rPr lang="ko-KR" altLang="en-US" sz="3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로 표시할 수 없는 이유</a:t>
            </a:r>
            <a:endParaRPr lang="ko-KR" altLang="en-US" sz="3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평행 사변형 2"/>
          <p:cNvSpPr/>
          <p:nvPr/>
        </p:nvSpPr>
        <p:spPr>
          <a:xfrm>
            <a:off x="3314792" y="2726322"/>
            <a:ext cx="1626744" cy="504058"/>
          </a:xfrm>
          <a:prstGeom prst="parallelogram">
            <a:avLst>
              <a:gd name="adj" fmla="val 107673"/>
            </a:avLst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" name="직선 화살표 연결선 3"/>
          <p:cNvCxnSpPr/>
          <p:nvPr/>
        </p:nvCxnSpPr>
        <p:spPr>
          <a:xfrm>
            <a:off x="3851920" y="3573016"/>
            <a:ext cx="396044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화살표 연결선 4"/>
          <p:cNvCxnSpPr/>
          <p:nvPr/>
        </p:nvCxnSpPr>
        <p:spPr>
          <a:xfrm flipH="1">
            <a:off x="1835696" y="3573016"/>
            <a:ext cx="2016224" cy="18722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화살표 연결선 5"/>
          <p:cNvCxnSpPr/>
          <p:nvPr/>
        </p:nvCxnSpPr>
        <p:spPr>
          <a:xfrm flipV="1">
            <a:off x="3851920" y="1124744"/>
            <a:ext cx="0" cy="24482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/>
          <p:cNvSpPr/>
          <p:nvPr/>
        </p:nvSpPr>
        <p:spPr>
          <a:xfrm>
            <a:off x="3851919" y="2493017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평행 사변형 8"/>
          <p:cNvSpPr/>
          <p:nvPr/>
        </p:nvSpPr>
        <p:spPr>
          <a:xfrm>
            <a:off x="3305176" y="3573014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평행 사변형 9"/>
          <p:cNvSpPr/>
          <p:nvPr/>
        </p:nvSpPr>
        <p:spPr>
          <a:xfrm>
            <a:off x="3305176" y="2493017"/>
            <a:ext cx="1626744" cy="504058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3314792" y="2997075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3869587" y="2538977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3/4</a:t>
            </a:r>
            <a:endParaRPr lang="ko-KR" altLang="en-US" sz="7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26727" y="1111799"/>
            <a:ext cx="295232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빨간 면의 지수를 구하면</a:t>
            </a:r>
            <a:endParaRPr lang="en-US" altLang="ko-KR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altLang="en-US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접점</a:t>
            </a:r>
            <a:r>
              <a:rPr lang="en-US" altLang="ko-K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X= ∞ y=</a:t>
            </a:r>
            <a:r>
              <a:rPr lang="en-US" altLang="ko-K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∞ </a:t>
            </a:r>
            <a:r>
              <a:rPr lang="en-US" altLang="ko-K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z=3/4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역수</a:t>
            </a:r>
            <a:r>
              <a:rPr lang="en-US" altLang="ko-K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  0      0    4/3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정수화</a:t>
            </a:r>
            <a:r>
              <a:rPr lang="en-US" altLang="ko-K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0      0     4</a:t>
            </a:r>
          </a:p>
          <a:p>
            <a:pPr>
              <a:lnSpc>
                <a:spcPct val="150000"/>
              </a:lnSpc>
            </a:pPr>
            <a:r>
              <a:rPr lang="ko-KR" altLang="en-US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면지수</a:t>
            </a:r>
            <a:r>
              <a:rPr lang="en-US" altLang="ko-K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(0 0 4)</a:t>
            </a:r>
            <a:endParaRPr lang="ko-KR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오른쪽 화살표 21"/>
          <p:cNvSpPr/>
          <p:nvPr/>
        </p:nvSpPr>
        <p:spPr>
          <a:xfrm rot="20354547">
            <a:off x="4810661" y="1519755"/>
            <a:ext cx="1008112" cy="2880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826727" y="3573016"/>
            <a:ext cx="295232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구해진 </a:t>
            </a:r>
            <a:r>
              <a:rPr lang="ko-KR" altLang="en-US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면지수로</a:t>
            </a:r>
            <a:r>
              <a:rPr lang="ko-KR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표시하면</a:t>
            </a:r>
            <a:endParaRPr lang="en-US" altLang="ko-KR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altLang="en-US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면지수</a:t>
            </a:r>
            <a:r>
              <a:rPr lang="en-US" altLang="ko-KR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(0 </a:t>
            </a:r>
            <a:r>
              <a:rPr lang="en-US" altLang="ko-KR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0 4)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정수</a:t>
            </a:r>
            <a:r>
              <a:rPr lang="en-US" altLang="ko-KR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altLang="ko-KR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   </a:t>
            </a:r>
            <a:r>
              <a:rPr lang="en-US" altLang="ko-KR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0    4</a:t>
            </a:r>
            <a:endParaRPr lang="en-US" altLang="ko-KR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역수</a:t>
            </a:r>
            <a:r>
              <a:rPr lang="en-US" altLang="ko-KR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</a:t>
            </a:r>
            <a:r>
              <a:rPr lang="en-US" altLang="ko-KR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∞</a:t>
            </a:r>
            <a:r>
              <a:rPr lang="en-US" altLang="ko-KR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∞   1/4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접점</a:t>
            </a:r>
            <a:r>
              <a:rPr lang="en-US" altLang="ko-KR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X= ∞ y= </a:t>
            </a:r>
            <a:r>
              <a:rPr lang="en-US" altLang="ko-KR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∞</a:t>
            </a:r>
            <a:r>
              <a:rPr lang="en-US" altLang="ko-KR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z=1/4</a:t>
            </a:r>
          </a:p>
        </p:txBody>
      </p:sp>
      <p:sp>
        <p:nvSpPr>
          <p:cNvPr id="25" name="오른쪽 화살표 24"/>
          <p:cNvSpPr/>
          <p:nvPr/>
        </p:nvSpPr>
        <p:spPr>
          <a:xfrm rot="13311260">
            <a:off x="4759817" y="3987803"/>
            <a:ext cx="1008112" cy="288032"/>
          </a:xfrm>
          <a:prstGeom prst="right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평행 사변형 25"/>
          <p:cNvSpPr/>
          <p:nvPr/>
        </p:nvSpPr>
        <p:spPr>
          <a:xfrm>
            <a:off x="3314792" y="3327001"/>
            <a:ext cx="1626744" cy="504058"/>
          </a:xfrm>
          <a:prstGeom prst="parallelogram">
            <a:avLst>
              <a:gd name="adj" fmla="val 107673"/>
            </a:avLst>
          </a:prstGeom>
          <a:noFill/>
          <a:ln w="63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3563888" y="3267828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1/4</a:t>
            </a:r>
            <a:endParaRPr lang="ko-KR" altLang="en-US" sz="700" b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5877272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% </a:t>
            </a:r>
            <a:r>
              <a:rPr lang="ko-KR" altLang="en-US">
                <a:solidFill>
                  <a:srgbClr val="FF0000"/>
                </a:solidFill>
              </a:rPr>
              <a:t>결정이 가지는 </a:t>
            </a:r>
            <a:r>
              <a:rPr lang="en-US" altLang="ko-KR" dirty="0">
                <a:solidFill>
                  <a:srgbClr val="FF0000"/>
                </a:solidFill>
              </a:rPr>
              <a:t>symmetry</a:t>
            </a:r>
            <a:r>
              <a:rPr lang="ko-KR" altLang="en-US">
                <a:solidFill>
                  <a:srgbClr val="FF0000"/>
                </a:solidFill>
              </a:rPr>
              <a:t>로 겹쳐지면 동일한 면이다</a:t>
            </a:r>
            <a:r>
              <a:rPr lang="en-US" altLang="ko-KR" dirty="0">
                <a:solidFill>
                  <a:srgbClr val="FF0000"/>
                </a:solidFill>
              </a:rPr>
              <a:t>. </a:t>
            </a:r>
            <a:r>
              <a:rPr lang="ko-KR" altLang="en-US">
                <a:solidFill>
                  <a:srgbClr val="FF0000"/>
                </a:solidFill>
              </a:rPr>
              <a:t>여기서는 </a:t>
            </a:r>
            <a:r>
              <a:rPr lang="en-US" altLang="ko-KR" dirty="0" smtClean="0">
                <a:solidFill>
                  <a:srgbClr val="FF0000"/>
                </a:solidFill>
              </a:rPr>
              <a:t>2-fold rotation </a:t>
            </a:r>
            <a:r>
              <a:rPr lang="en-US" altLang="ko-KR" dirty="0">
                <a:solidFill>
                  <a:srgbClr val="FF0000"/>
                </a:solidFill>
              </a:rPr>
              <a:t>symmetry</a:t>
            </a:r>
            <a:r>
              <a:rPr lang="ko-KR" altLang="en-US">
                <a:solidFill>
                  <a:srgbClr val="FF0000"/>
                </a:solidFill>
              </a:rPr>
              <a:t>로 겹쳐진다</a:t>
            </a:r>
            <a:r>
              <a:rPr lang="en-US" altLang="ko-KR" dirty="0" smtClean="0">
                <a:solidFill>
                  <a:srgbClr val="FF0000"/>
                </a:solidFill>
              </a:rPr>
              <a:t>.</a:t>
            </a:r>
          </a:p>
          <a:p>
            <a:r>
              <a:rPr lang="ko-KR" altLang="en-US" sz="1200" dirty="0" smtClean="0">
                <a:solidFill>
                  <a:srgbClr val="FF0000"/>
                </a:solidFill>
              </a:rPr>
              <a:t>단</a:t>
            </a:r>
            <a:r>
              <a:rPr lang="en-US" altLang="ko-KR" sz="1200" dirty="0" smtClean="0">
                <a:solidFill>
                  <a:srgbClr val="FF0000"/>
                </a:solidFill>
              </a:rPr>
              <a:t>, </a:t>
            </a:r>
            <a:r>
              <a:rPr lang="ko-KR" altLang="en-US" sz="1200" smtClean="0">
                <a:solidFill>
                  <a:srgbClr val="FF0000"/>
                </a:solidFill>
              </a:rPr>
              <a:t>만약 재료 내의 원자 배치에 의하여 </a:t>
            </a:r>
            <a:r>
              <a:rPr lang="en-US" altLang="ko-KR" sz="1200" dirty="0" smtClean="0">
                <a:solidFill>
                  <a:srgbClr val="FF0000"/>
                </a:solidFill>
              </a:rPr>
              <a:t>2-fold </a:t>
            </a:r>
            <a:r>
              <a:rPr lang="en-US" altLang="ko-KR" sz="1200" dirty="0" err="1" smtClean="0">
                <a:solidFill>
                  <a:srgbClr val="FF0000"/>
                </a:solidFill>
              </a:rPr>
              <a:t>symmetr</a:t>
            </a:r>
            <a:r>
              <a:rPr lang="ko-KR" altLang="en-US" sz="1200" smtClean="0">
                <a:solidFill>
                  <a:srgbClr val="FF0000"/>
                </a:solidFill>
              </a:rPr>
              <a:t>가 깨어지고 다른 어떤 </a:t>
            </a:r>
            <a:r>
              <a:rPr lang="en-US" altLang="ko-KR" sz="1200" dirty="0" smtClean="0">
                <a:solidFill>
                  <a:srgbClr val="FF0000"/>
                </a:solidFill>
              </a:rPr>
              <a:t>symmetry</a:t>
            </a:r>
            <a:r>
              <a:rPr lang="ko-KR" altLang="en-US" sz="1200" smtClean="0">
                <a:solidFill>
                  <a:srgbClr val="FF0000"/>
                </a:solidFill>
              </a:rPr>
              <a:t>에 의해서도 두 면이 겹쳐지지 않는다면 두 면은 각각 </a:t>
            </a:r>
            <a:r>
              <a:rPr lang="en-US" altLang="ko-KR" sz="1200" dirty="0" smtClean="0">
                <a:solidFill>
                  <a:srgbClr val="FF0000"/>
                </a:solidFill>
              </a:rPr>
              <a:t>(004) </a:t>
            </a:r>
            <a:r>
              <a:rPr lang="ko-KR" altLang="en-US" sz="1200" smtClean="0">
                <a:solidFill>
                  <a:srgbClr val="FF0000"/>
                </a:solidFill>
              </a:rPr>
              <a:t>와 </a:t>
            </a:r>
            <a:r>
              <a:rPr lang="en-US" altLang="ko-KR" sz="1200" dirty="0" smtClean="0">
                <a:solidFill>
                  <a:srgbClr val="FF0000"/>
                </a:solidFill>
              </a:rPr>
              <a:t>(00-4)</a:t>
            </a:r>
            <a:r>
              <a:rPr lang="ko-KR" altLang="en-US" sz="1200" smtClean="0">
                <a:solidFill>
                  <a:srgbClr val="FF0000"/>
                </a:solidFill>
              </a:rPr>
              <a:t>로 구분되어야 한다</a:t>
            </a:r>
            <a:r>
              <a:rPr lang="en-US" altLang="ko-KR" sz="1200" dirty="0" smtClean="0">
                <a:solidFill>
                  <a:srgbClr val="FF0000"/>
                </a:solidFill>
              </a:rPr>
              <a:t>.</a:t>
            </a:r>
            <a:endParaRPr lang="en-US" altLang="ko-KR" sz="12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07704" y="532211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596336" y="3596045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51919" y="1150389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ko-KR" alt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617514"/>
      </p:ext>
    </p:extLst>
  </p:cSld>
  <p:clrMapOvr>
    <a:masterClrMapping/>
  </p:clrMapOvr>
</p:sld>
</file>

<file path=ppt/theme/theme1.xml><?xml version="1.0" encoding="utf-8"?>
<a:theme xmlns:a="http://schemas.openxmlformats.org/drawingml/2006/main" name="3_기본 디자인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31804</TotalTime>
  <Words>766</Words>
  <Application>Microsoft Office PowerPoint</Application>
  <PresentationFormat>화면 슬라이드 쇼(4:3)</PresentationFormat>
  <Paragraphs>161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3_기본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JeongminKIM</dc:creator>
  <cp:lastModifiedBy>LuckySSong</cp:lastModifiedBy>
  <cp:revision>873</cp:revision>
  <cp:lastPrinted>2013-04-12T14:00:18Z</cp:lastPrinted>
  <dcterms:created xsi:type="dcterms:W3CDTF">2012-10-23T00:11:12Z</dcterms:created>
  <dcterms:modified xsi:type="dcterms:W3CDTF">2014-09-30T01:45:42Z</dcterms:modified>
</cp:coreProperties>
</file>